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8" r:id="rId1"/>
  </p:sldMasterIdLst>
  <p:notesMasterIdLst>
    <p:notesMasterId r:id="rId46"/>
  </p:notesMasterIdLst>
  <p:handoutMasterIdLst>
    <p:handoutMasterId r:id="rId47"/>
  </p:handoutMasterIdLst>
  <p:sldIdLst>
    <p:sldId id="358" r:id="rId2"/>
    <p:sldId id="348" r:id="rId3"/>
    <p:sldId id="400" r:id="rId4"/>
    <p:sldId id="357" r:id="rId5"/>
    <p:sldId id="389" r:id="rId6"/>
    <p:sldId id="401" r:id="rId7"/>
    <p:sldId id="263" r:id="rId8"/>
    <p:sldId id="283" r:id="rId9"/>
    <p:sldId id="285" r:id="rId10"/>
    <p:sldId id="379" r:id="rId11"/>
    <p:sldId id="390" r:id="rId12"/>
    <p:sldId id="391" r:id="rId13"/>
    <p:sldId id="392" r:id="rId14"/>
    <p:sldId id="393" r:id="rId15"/>
    <p:sldId id="288" r:id="rId16"/>
    <p:sldId id="398" r:id="rId17"/>
    <p:sldId id="319" r:id="rId18"/>
    <p:sldId id="347" r:id="rId19"/>
    <p:sldId id="374" r:id="rId20"/>
    <p:sldId id="359" r:id="rId21"/>
    <p:sldId id="328" r:id="rId22"/>
    <p:sldId id="380" r:id="rId23"/>
    <p:sldId id="326" r:id="rId24"/>
    <p:sldId id="269" r:id="rId25"/>
    <p:sldId id="399" r:id="rId26"/>
    <p:sldId id="340" r:id="rId27"/>
    <p:sldId id="352" r:id="rId28"/>
    <p:sldId id="395" r:id="rId29"/>
    <p:sldId id="339" r:id="rId30"/>
    <p:sldId id="381" r:id="rId31"/>
    <p:sldId id="341" r:id="rId32"/>
    <p:sldId id="396" r:id="rId33"/>
    <p:sldId id="292" r:id="rId34"/>
    <p:sldId id="336" r:id="rId35"/>
    <p:sldId id="314" r:id="rId36"/>
    <p:sldId id="298" r:id="rId37"/>
    <p:sldId id="295" r:id="rId38"/>
    <p:sldId id="302" r:id="rId39"/>
    <p:sldId id="369" r:id="rId40"/>
    <p:sldId id="371" r:id="rId41"/>
    <p:sldId id="368" r:id="rId42"/>
    <p:sldId id="397" r:id="rId43"/>
    <p:sldId id="372" r:id="rId44"/>
    <p:sldId id="345" r:id="rId4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Health" initials="Do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77411" autoAdjust="0"/>
  </p:normalViewPr>
  <p:slideViewPr>
    <p:cSldViewPr>
      <p:cViewPr varScale="1">
        <p:scale>
          <a:sx n="105" d="100"/>
          <a:sy n="105" d="100"/>
        </p:scale>
        <p:origin x="-660" y="-48"/>
      </p:cViewPr>
      <p:guideLst>
        <p:guide orient="horz" pos="2160"/>
        <p:guide pos="2880"/>
      </p:guideLst>
    </p:cSldViewPr>
  </p:slideViewPr>
  <p:outlineViewPr>
    <p:cViewPr>
      <p:scale>
        <a:sx n="33" d="100"/>
        <a:sy n="33" d="100"/>
      </p:scale>
      <p:origin x="0" y="2951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198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42"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82B222B4-081A-4058-B150-6F14E5873CAC}" type="datetimeFigureOut">
              <a:rPr lang="en-US"/>
              <a:pPr>
                <a:defRPr/>
              </a:pPr>
              <a:t>7/24/2013</a:t>
            </a:fld>
            <a:endParaRPr lang="en-US"/>
          </a:p>
        </p:txBody>
      </p:sp>
      <p:sp>
        <p:nvSpPr>
          <p:cNvPr id="4" name="Footer Placeholder 3"/>
          <p:cNvSpPr>
            <a:spLocks noGrp="1"/>
          </p:cNvSpPr>
          <p:nvPr>
            <p:ph type="ftr" sz="quarter" idx="2"/>
          </p:nvPr>
        </p:nvSpPr>
        <p:spPr>
          <a:xfrm>
            <a:off x="4"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42"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B385991A-4EFB-43D0-B1BF-0AB104BA2856}" type="slidenum">
              <a:rPr lang="en-US"/>
              <a:pPr>
                <a:defRPr/>
              </a:pPr>
              <a:t>‹#›</a:t>
            </a:fld>
            <a:endParaRPr lang="en-US"/>
          </a:p>
        </p:txBody>
      </p:sp>
    </p:spTree>
    <p:extLst>
      <p:ext uri="{BB962C8B-B14F-4D97-AF65-F5344CB8AC3E}">
        <p14:creationId xmlns:p14="http://schemas.microsoft.com/office/powerpoint/2010/main" val="28916682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42"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610BE766-941B-490D-91A3-1105175751AB}" type="datetimeFigureOut">
              <a:rPr lang="en-US"/>
              <a:pPr>
                <a:defRPr/>
              </a:pPr>
              <a:t>7/24/2013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4"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42"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0BE5F0D1-E20C-4F4A-8E9E-9E2C59B7EC5A}" type="slidenum">
              <a:rPr lang="en-US"/>
              <a:pPr>
                <a:defRPr/>
              </a:pPr>
              <a:t>‹#›</a:t>
            </a:fld>
            <a:endParaRPr lang="en-US"/>
          </a:p>
        </p:txBody>
      </p:sp>
    </p:spTree>
    <p:extLst>
      <p:ext uri="{BB962C8B-B14F-4D97-AF65-F5344CB8AC3E}">
        <p14:creationId xmlns:p14="http://schemas.microsoft.com/office/powerpoint/2010/main" val="25083711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D14F6BF4-B6A8-45D8-A299-661926A1788B}" type="slidenum">
              <a:rPr lang="en-CA" smtClean="0"/>
              <a:pPr>
                <a:defRPr/>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p:txBody>
          <a:bodyPr/>
          <a:lstStyle/>
          <a:p>
            <a:pPr>
              <a:defRPr/>
            </a:pPr>
            <a:fld id="{30CF1157-9231-4E19-B3D5-23BBBE90C6DE}" type="slidenum">
              <a:rPr lang="en-US" smtClean="0"/>
              <a:pPr>
                <a:defRPr/>
              </a:pPr>
              <a:t>13</a:t>
            </a:fld>
            <a:endParaRPr 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18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p:txBody>
          <a:bodyPr/>
          <a:lstStyle/>
          <a:p>
            <a:pPr>
              <a:defRPr/>
            </a:pPr>
            <a:fld id="{30CF1157-9231-4E19-B3D5-23BBBE90C6DE}" type="slidenum">
              <a:rPr lang="en-US" smtClean="0"/>
              <a:pPr>
                <a:defRPr/>
              </a:pPr>
              <a:t>14</a:t>
            </a:fld>
            <a:endParaRPr 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18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p:txBody>
          <a:bodyPr/>
          <a:lstStyle/>
          <a:p>
            <a:pPr>
              <a:defRPr/>
            </a:pPr>
            <a:fld id="{949D296F-75EE-4CA3-87FA-B9FE37DBCB11}" type="slidenum">
              <a:rPr lang="en-US" smtClean="0"/>
              <a:pPr>
                <a:defRPr/>
              </a:pPr>
              <a:t>15</a:t>
            </a:fld>
            <a:endParaRPr lang="en-US"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18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p:txBody>
          <a:bodyPr/>
          <a:lstStyle/>
          <a:p>
            <a:pPr>
              <a:defRPr/>
            </a:pPr>
            <a:fld id="{949D296F-75EE-4CA3-87FA-B9FE37DBCB11}" type="slidenum">
              <a:rPr lang="en-US" smtClean="0"/>
              <a:pPr>
                <a:defRPr/>
              </a:pPr>
              <a:t>16</a:t>
            </a:fld>
            <a:endParaRPr lang="en-US"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18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p:txBody>
          <a:bodyPr/>
          <a:lstStyle/>
          <a:p>
            <a:pPr>
              <a:defRPr/>
            </a:pPr>
            <a:fld id="{949D296F-75EE-4CA3-87FA-B9FE37DBCB11}" type="slidenum">
              <a:rPr lang="en-US" smtClean="0"/>
              <a:pPr>
                <a:defRPr/>
              </a:pPr>
              <a:t>17</a:t>
            </a:fld>
            <a:endParaRPr lang="en-US"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18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E5F0D1-E20C-4F4A-8E9E-9E2C59B7EC5A}"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smtClean="0"/>
          </a:p>
        </p:txBody>
      </p:sp>
      <p:sp>
        <p:nvSpPr>
          <p:cNvPr id="4" name="Slide Number Placeholder 3"/>
          <p:cNvSpPr>
            <a:spLocks noGrp="1"/>
          </p:cNvSpPr>
          <p:nvPr>
            <p:ph type="sldNum" sz="quarter" idx="5"/>
          </p:nvPr>
        </p:nvSpPr>
        <p:spPr/>
        <p:txBody>
          <a:bodyPr/>
          <a:lstStyle/>
          <a:p>
            <a:pPr>
              <a:defRPr/>
            </a:pPr>
            <a:fld id="{211EE36A-F99E-4CCD-8B31-FD02D6FE0B5A}"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smtClean="0"/>
          </a:p>
        </p:txBody>
      </p:sp>
      <p:sp>
        <p:nvSpPr>
          <p:cNvPr id="4" name="Slide Number Placeholder 3"/>
          <p:cNvSpPr>
            <a:spLocks noGrp="1"/>
          </p:cNvSpPr>
          <p:nvPr>
            <p:ph type="sldNum" sz="quarter" idx="5"/>
          </p:nvPr>
        </p:nvSpPr>
        <p:spPr/>
        <p:txBody>
          <a:bodyPr/>
          <a:lstStyle/>
          <a:p>
            <a:pPr>
              <a:defRPr/>
            </a:pPr>
            <a:fld id="{211EE36A-F99E-4CCD-8B31-FD02D6FE0B5A}"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E5F0D1-E20C-4F4A-8E9E-9E2C59B7EC5A}"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E5F0D1-E20C-4F4A-8E9E-9E2C59B7EC5A}"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BE5F0D1-E20C-4F4A-8E9E-9E2C59B7EC5A}" type="slidenum">
              <a:rPr lang="en-US" smtClean="0"/>
              <a:pPr>
                <a:defRPr/>
              </a:pPr>
              <a:t>2</a:t>
            </a:fld>
            <a:endParaRPr lang="en-US"/>
          </a:p>
        </p:txBody>
      </p:sp>
    </p:spTree>
    <p:extLst>
      <p:ext uri="{BB962C8B-B14F-4D97-AF65-F5344CB8AC3E}">
        <p14:creationId xmlns:p14="http://schemas.microsoft.com/office/powerpoint/2010/main" val="57595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E5F0D1-E20C-4F4A-8E9E-9E2C59B7EC5A}"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endParaRPr lang="en-CA"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6D9999-5E5D-496D-B154-7963F0920E41}" type="slidenum">
              <a:rPr lang="en-US"/>
              <a:pPr fontAlgn="base">
                <a:spcBef>
                  <a:spcPct val="0"/>
                </a:spcBef>
                <a:spcAft>
                  <a:spcPct val="0"/>
                </a:spcAft>
                <a:defRPr/>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endParaRPr lang="en-CA"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494304-C1DC-44B9-9C09-2A8EA4DB4137}" type="slidenum">
              <a:rPr lang="en-US"/>
              <a:pPr>
                <a:defRPr/>
              </a:pPr>
              <a:t>29</a:t>
            </a:fld>
            <a:endParaRPr 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1800" dirty="0" smtClean="0"/>
          </a:p>
          <a:p>
            <a:r>
              <a:rPr lang="en-US" sz="1800" dirty="0" smtClean="0"/>
              <a:t>"impracticable" means a degree of difficulty higher than inconvenience or impracticality but lower than impossibility;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81A943A-7F38-4619-B251-F5DCA70C02BB}" type="slidenum">
              <a:rPr lang="en-US"/>
              <a:pPr>
                <a:defRPr/>
              </a:pPr>
              <a:t>30</a:t>
            </a:fld>
            <a:endParaRPr lang="en-US"/>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18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81A943A-7F38-4619-B251-F5DCA70C02BB}" type="slidenum">
              <a:rPr lang="en-US"/>
              <a:pPr>
                <a:defRPr/>
              </a:pPr>
              <a:t>31</a:t>
            </a:fld>
            <a:endParaRPr lang="en-US"/>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18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p:txBody>
          <a:bodyPr/>
          <a:lstStyle/>
          <a:p>
            <a:pPr>
              <a:defRPr/>
            </a:pPr>
            <a:fld id="{37CBC274-7E4D-49C8-A96B-819D1BA2EE8D}" type="slidenum">
              <a:rPr lang="en-US" smtClean="0"/>
              <a:pPr>
                <a:defRPr/>
              </a:pPr>
              <a:t>33</a:t>
            </a:fld>
            <a:endParaRPr 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800" dirty="0" smtClean="0"/>
              <a:t>.</a:t>
            </a:r>
          </a:p>
          <a:p>
            <a:endParaRPr lang="en-US" sz="18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p:txBody>
          <a:bodyPr/>
          <a:lstStyle/>
          <a:p>
            <a:pPr>
              <a:defRPr/>
            </a:pPr>
            <a:fld id="{7162E6E0-13FA-47E9-B20E-38B072617997}" type="slidenum">
              <a:rPr lang="en-US" smtClean="0"/>
              <a:pPr>
                <a:defRPr/>
              </a:pPr>
              <a:t>34</a:t>
            </a:fld>
            <a:endParaRPr 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18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D3520B-E34E-486E-99B4-EEE3CF031BAE}" type="slidenum">
              <a:rPr lang="en-US"/>
              <a:pPr>
                <a:defRPr/>
              </a:pPr>
              <a:t>35</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18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0BE5F0D1-E20C-4F4A-8E9E-9E2C59B7EC5A}" type="slidenum">
              <a:rPr lang="en-US" smtClean="0"/>
              <a:pPr>
                <a:defRPr/>
              </a:pPr>
              <a:t>3</a:t>
            </a:fld>
            <a:endParaRPr lang="en-US"/>
          </a:p>
        </p:txBody>
      </p:sp>
    </p:spTree>
    <p:extLst>
      <p:ext uri="{BB962C8B-B14F-4D97-AF65-F5344CB8AC3E}">
        <p14:creationId xmlns:p14="http://schemas.microsoft.com/office/powerpoint/2010/main" val="57595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p:txBody>
          <a:bodyPr/>
          <a:lstStyle/>
          <a:p>
            <a:pPr>
              <a:defRPr/>
            </a:pPr>
            <a:fld id="{34B6F1E5-818B-42A1-84E3-AD8FEA6F22E6}" type="slidenum">
              <a:rPr lang="en-US" smtClean="0"/>
              <a:pPr>
                <a:defRPr/>
              </a:pPr>
              <a:t>36</a:t>
            </a:fld>
            <a:endParaRPr lang="en-US"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18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p:txBody>
          <a:bodyPr/>
          <a:lstStyle/>
          <a:p>
            <a:pPr>
              <a:defRPr/>
            </a:pPr>
            <a:fld id="{D4404AE1-C999-4084-9741-54AC1C36141A}" type="slidenum">
              <a:rPr lang="en-US" smtClean="0"/>
              <a:pPr>
                <a:defRPr/>
              </a:pPr>
              <a:t>37</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800" dirty="0" smtClean="0"/>
              <a:t>We will be working on criteria and rationale to assist custodians in making decisions about harm.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p:txBody>
          <a:bodyPr/>
          <a:lstStyle/>
          <a:p>
            <a:pPr>
              <a:defRPr/>
            </a:pPr>
            <a:fld id="{EFE384F3-CA4F-449A-BC9B-D1DE697B9939}" type="slidenum">
              <a:rPr lang="en-US" smtClean="0"/>
              <a:pPr>
                <a:defRPr/>
              </a:pPr>
              <a:t>38</a:t>
            </a:fld>
            <a:endParaRPr lang="en-US"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800" smtClean="0"/>
              <a:t>.</a:t>
            </a:r>
          </a:p>
          <a:p>
            <a:endParaRPr lang="en-US" sz="18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E5F0D1-E20C-4F4A-8E9E-9E2C59B7EC5A}" type="slidenum">
              <a:rPr lang="en-US" smtClean="0"/>
              <a:pPr>
                <a:defRPr/>
              </a:pPr>
              <a:t>41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E5F0D1-E20C-4F4A-8E9E-9E2C59B7EC5A}" type="slidenum">
              <a:rPr lang="en-US" smtClean="0"/>
              <a:pPr>
                <a:defRPr/>
              </a:pPr>
              <a:t>42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BE5F0D1-E20C-4F4A-8E9E-9E2C59B7EC5A}" type="slidenum">
              <a:rPr lang="en-US" smtClean="0"/>
              <a:pPr>
                <a:defRPr/>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F5AF35-6556-4940-B158-5AE590DA5A12}" type="slidenum">
              <a:rPr lang="en-US"/>
              <a:pPr fontAlgn="base">
                <a:spcBef>
                  <a:spcPct val="0"/>
                </a:spcBef>
                <a:spcAft>
                  <a:spcPct val="0"/>
                </a:spcAft>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p:txBody>
          <a:bodyPr/>
          <a:lstStyle/>
          <a:p>
            <a:pPr>
              <a:defRPr/>
            </a:pPr>
            <a:fld id="{3C36AA01-2063-405A-8CAC-FBB24E1A34CA}" type="slidenum">
              <a:rPr lang="en-US" smtClean="0"/>
              <a:pPr>
                <a:defRPr/>
              </a:pPr>
              <a:t>8</a:t>
            </a:fld>
            <a:endParaRPr lang="en-US"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18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p:txBody>
          <a:bodyPr/>
          <a:lstStyle/>
          <a:p>
            <a:pPr>
              <a:defRPr/>
            </a:pPr>
            <a:fld id="{30CF1157-9231-4E19-B3D5-23BBBE90C6DE}" type="slidenum">
              <a:rPr lang="en-US" smtClean="0"/>
              <a:pPr>
                <a:defRPr/>
              </a:pPr>
              <a:t>9</a:t>
            </a:fld>
            <a:endParaRPr 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18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p:txBody>
          <a:bodyPr/>
          <a:lstStyle/>
          <a:p>
            <a:pPr>
              <a:defRPr/>
            </a:pPr>
            <a:fld id="{30CF1157-9231-4E19-B3D5-23BBBE90C6DE}" type="slidenum">
              <a:rPr lang="en-US" smtClean="0"/>
              <a:pPr>
                <a:defRPr/>
              </a:pPr>
              <a:t>10</a:t>
            </a:fld>
            <a:endParaRPr 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18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p:txBody>
          <a:bodyPr/>
          <a:lstStyle/>
          <a:p>
            <a:pPr>
              <a:defRPr/>
            </a:pPr>
            <a:fld id="{30CF1157-9231-4E19-B3D5-23BBBE90C6DE}" type="slidenum">
              <a:rPr lang="en-US" smtClean="0"/>
              <a:pPr>
                <a:defRPr/>
              </a:pPr>
              <a:t>11</a:t>
            </a:fld>
            <a:endParaRPr 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18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p:txBody>
          <a:bodyPr/>
          <a:lstStyle/>
          <a:p>
            <a:pPr>
              <a:defRPr/>
            </a:pPr>
            <a:fld id="{30CF1157-9231-4E19-B3D5-23BBBE90C6DE}" type="slidenum">
              <a:rPr lang="en-US" smtClean="0"/>
              <a:pPr>
                <a:defRPr/>
              </a:pPr>
              <a:t>12</a:t>
            </a:fld>
            <a:endParaRPr 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180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Master PPT background_title 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ctrTitle"/>
          </p:nvPr>
        </p:nvSpPr>
        <p:spPr>
          <a:xfrm>
            <a:off x="778933" y="2108121"/>
            <a:ext cx="8212666" cy="838200"/>
          </a:xfrm>
        </p:spPr>
        <p:txBody>
          <a:bodyPr/>
          <a:lstStyle>
            <a:lvl1pPr marL="0" indent="0">
              <a:defRPr sz="4000" b="1" i="0">
                <a:latin typeface="Tahoma"/>
                <a:cs typeface="Tahoma"/>
              </a:defRPr>
            </a:lvl1pPr>
          </a:lstStyle>
          <a:p>
            <a:r>
              <a:rPr lang="en-US" smtClean="0"/>
              <a:t>Click to edit Master title style</a:t>
            </a:r>
            <a:endParaRPr lang="en-US" dirty="0"/>
          </a:p>
        </p:txBody>
      </p:sp>
      <p:sp>
        <p:nvSpPr>
          <p:cNvPr id="50211" name="Rectangle 35"/>
          <p:cNvSpPr>
            <a:spLocks noGrp="1" noChangeArrowheads="1"/>
          </p:cNvSpPr>
          <p:nvPr>
            <p:ph type="subTitle" sz="quarter" idx="1"/>
          </p:nvPr>
        </p:nvSpPr>
        <p:spPr>
          <a:xfrm>
            <a:off x="778933" y="2946321"/>
            <a:ext cx="8212666" cy="685800"/>
          </a:xfrm>
        </p:spPr>
        <p:txBody>
          <a:bodyPr/>
          <a:lstStyle>
            <a:lvl1pPr marL="0" indent="0">
              <a:buFontTx/>
              <a:buNone/>
              <a:defRPr b="0" i="0">
                <a:latin typeface="Tahoma"/>
                <a:cs typeface="Tahoma"/>
              </a:defRPr>
            </a:lvl1pPr>
          </a:lstStyle>
          <a:p>
            <a:r>
              <a:rPr lang="en-US" smtClean="0"/>
              <a:t>Click to edit Master subtitle style</a:t>
            </a:r>
            <a:endParaRPr lang="en-US" dirty="0"/>
          </a:p>
        </p:txBody>
      </p:sp>
    </p:spTree>
    <p:extLst>
      <p:ext uri="{BB962C8B-B14F-4D97-AF65-F5344CB8AC3E}">
        <p14:creationId xmlns:p14="http://schemas.microsoft.com/office/powerpoint/2010/main" val="146771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5867" y="152400"/>
            <a:ext cx="8206845" cy="1143000"/>
          </a:xfrm>
        </p:spPr>
        <p:txBody>
          <a:bodyPr/>
          <a:lstStyle>
            <a:lvl1pPr>
              <a:defRPr b="1" i="0">
                <a:latin typeface="Tahoma"/>
                <a:cs typeface="Tahoma"/>
              </a:defRPr>
            </a:lvl1pPr>
          </a:lstStyle>
          <a:p>
            <a:r>
              <a:rPr lang="en-US" smtClean="0"/>
              <a:t>Click to edit Master title style</a:t>
            </a:r>
            <a:endParaRPr lang="en-US" dirty="0"/>
          </a:p>
        </p:txBody>
      </p:sp>
      <p:sp>
        <p:nvSpPr>
          <p:cNvPr id="3" name="Content Placeholder 2"/>
          <p:cNvSpPr>
            <a:spLocks noGrp="1"/>
          </p:cNvSpPr>
          <p:nvPr>
            <p:ph idx="1"/>
          </p:nvPr>
        </p:nvSpPr>
        <p:spPr>
          <a:xfrm>
            <a:off x="795867" y="1295400"/>
            <a:ext cx="8206844" cy="4419600"/>
          </a:xfrm>
        </p:spPr>
        <p:txBody>
          <a:bodyPr/>
          <a:lstStyle>
            <a:lvl1pPr>
              <a:defRPr b="0" i="0">
                <a:latin typeface="Tahoma"/>
                <a:cs typeface="Tahoma"/>
              </a:defRPr>
            </a:lvl1pPr>
            <a:lvl2pPr>
              <a:defRPr b="0" i="0">
                <a:latin typeface="Tahoma"/>
                <a:cs typeface="Tahoma"/>
              </a:defRPr>
            </a:lvl2pPr>
            <a:lvl3pPr>
              <a:defRPr b="0" i="0">
                <a:latin typeface="Tahoma"/>
                <a:cs typeface="Tahoma"/>
              </a:defRPr>
            </a:lvl3pPr>
            <a:lvl4pPr>
              <a:defRPr b="0" i="0">
                <a:latin typeface="Tahoma"/>
                <a:cs typeface="Tahoma"/>
              </a:defRPr>
            </a:lvl4pPr>
            <a:lvl5pPr>
              <a:defRPr b="0" i="0">
                <a:latin typeface="Tahoma"/>
                <a:cs typeface="Tahom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384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87400" y="152400"/>
            <a:ext cx="8215312" cy="1143000"/>
          </a:xfrm>
        </p:spPr>
        <p:txBody>
          <a:bodyPr/>
          <a:lstStyle>
            <a:lvl1pPr>
              <a:defRPr b="1" i="0">
                <a:latin typeface="Tahoma"/>
                <a:cs typeface="Tahoma"/>
              </a:defRPr>
            </a:lvl1pPr>
          </a:lstStyle>
          <a:p>
            <a:r>
              <a:rPr lang="en-US" smtClean="0"/>
              <a:t>Click to edit Master title style</a:t>
            </a:r>
            <a:endParaRPr lang="en-US" dirty="0"/>
          </a:p>
        </p:txBody>
      </p:sp>
      <p:sp>
        <p:nvSpPr>
          <p:cNvPr id="3" name="Content Placeholder 2"/>
          <p:cNvSpPr>
            <a:spLocks noGrp="1"/>
          </p:cNvSpPr>
          <p:nvPr>
            <p:ph sz="half" idx="1"/>
          </p:nvPr>
        </p:nvSpPr>
        <p:spPr>
          <a:xfrm>
            <a:off x="787404" y="1295400"/>
            <a:ext cx="4032250" cy="4419600"/>
          </a:xfrm>
        </p:spPr>
        <p:txBody>
          <a:bodyPr/>
          <a:lstStyle>
            <a:lvl1pPr>
              <a:defRPr sz="2800" b="0" i="0">
                <a:latin typeface="Tahoma"/>
                <a:cs typeface="Tahoma"/>
              </a:defRPr>
            </a:lvl1pPr>
            <a:lvl2pPr>
              <a:defRPr sz="2400" b="0" i="0">
                <a:latin typeface="Tahoma"/>
                <a:cs typeface="Tahoma"/>
              </a:defRPr>
            </a:lvl2pPr>
            <a:lvl3pPr>
              <a:defRPr sz="2000" b="0" i="0">
                <a:latin typeface="Tahoma"/>
                <a:cs typeface="Tahoma"/>
              </a:defRPr>
            </a:lvl3pPr>
            <a:lvl4pPr>
              <a:defRPr sz="1800" b="0" i="0">
                <a:latin typeface="Tahoma"/>
                <a:cs typeface="Tahoma"/>
              </a:defRPr>
            </a:lvl4pPr>
            <a:lvl5pPr>
              <a:defRPr sz="1800" b="0" i="0">
                <a:latin typeface="Tahoma"/>
                <a:cs typeface="Tahom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76800" y="1295400"/>
            <a:ext cx="4125913" cy="4419600"/>
          </a:xfrm>
        </p:spPr>
        <p:txBody>
          <a:bodyPr/>
          <a:lstStyle>
            <a:lvl1pPr>
              <a:defRPr sz="2800" b="0" i="0">
                <a:latin typeface="Tahoma"/>
                <a:cs typeface="Tahoma"/>
              </a:defRPr>
            </a:lvl1pPr>
            <a:lvl2pPr>
              <a:defRPr sz="2400" b="0" i="0">
                <a:latin typeface="Tahoma"/>
                <a:cs typeface="Tahoma"/>
              </a:defRPr>
            </a:lvl2pPr>
            <a:lvl3pPr>
              <a:defRPr sz="2000" b="0" i="0">
                <a:latin typeface="Tahoma"/>
                <a:cs typeface="Tahoma"/>
              </a:defRPr>
            </a:lvl3pPr>
            <a:lvl4pPr>
              <a:defRPr sz="1800" b="0" i="0">
                <a:latin typeface="Tahoma"/>
                <a:cs typeface="Tahoma"/>
              </a:defRPr>
            </a:lvl4pPr>
            <a:lvl5pPr>
              <a:defRPr sz="1800" b="0" i="0">
                <a:latin typeface="Tahoma"/>
                <a:cs typeface="Tahom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746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87400" y="152400"/>
            <a:ext cx="8215312" cy="1143000"/>
          </a:xfrm>
        </p:spPr>
        <p:txBody>
          <a:bodyPr/>
          <a:lstStyle>
            <a:lvl1pPr>
              <a:defRPr b="1" i="0">
                <a:latin typeface="Tahoma"/>
                <a:cs typeface="Tahoma"/>
              </a:defRPr>
            </a:lvl1pPr>
          </a:lstStyle>
          <a:p>
            <a:r>
              <a:rPr lang="en-US" smtClean="0"/>
              <a:t>Click to edit Master title style</a:t>
            </a:r>
            <a:endParaRPr lang="en-US" dirty="0"/>
          </a:p>
        </p:txBody>
      </p:sp>
    </p:spTree>
    <p:extLst>
      <p:ext uri="{BB962C8B-B14F-4D97-AF65-F5344CB8AC3E}">
        <p14:creationId xmlns:p14="http://schemas.microsoft.com/office/powerpoint/2010/main" val="388895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502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Master PPT background_regular A.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795338" y="152400"/>
            <a:ext cx="82153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795338" y="1295400"/>
            <a:ext cx="821531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Lst>
  <p:hf hdr="0" ftr="0" dt="0"/>
  <p:txStyles>
    <p:titleStyle>
      <a:lvl1pPr algn="l" rtl="0" eaLnBrk="1" fontAlgn="base" hangingPunct="1">
        <a:lnSpc>
          <a:spcPct val="85000"/>
        </a:lnSpc>
        <a:spcBef>
          <a:spcPct val="0"/>
        </a:spcBef>
        <a:spcAft>
          <a:spcPct val="0"/>
        </a:spcAft>
        <a:defRPr sz="3600" b="1">
          <a:solidFill>
            <a:schemeClr val="tx1"/>
          </a:solidFill>
          <a:latin typeface="Tahoma"/>
          <a:ea typeface="Geneva" pitchFamily="-65" charset="-128"/>
          <a:cs typeface="Tahoma"/>
        </a:defRPr>
      </a:lvl1pPr>
      <a:lvl2pPr algn="l" rtl="0" eaLnBrk="1" fontAlgn="base" hangingPunct="1">
        <a:lnSpc>
          <a:spcPct val="85000"/>
        </a:lnSpc>
        <a:spcBef>
          <a:spcPct val="0"/>
        </a:spcBef>
        <a:spcAft>
          <a:spcPct val="0"/>
        </a:spcAft>
        <a:defRPr sz="3600" b="1">
          <a:solidFill>
            <a:schemeClr val="tx1"/>
          </a:solidFill>
          <a:latin typeface="Tahoma" charset="0"/>
          <a:ea typeface="Geneva" pitchFamily="-65" charset="-128"/>
          <a:cs typeface="Tahoma" charset="0"/>
        </a:defRPr>
      </a:lvl2pPr>
      <a:lvl3pPr algn="l" rtl="0" eaLnBrk="1" fontAlgn="base" hangingPunct="1">
        <a:lnSpc>
          <a:spcPct val="85000"/>
        </a:lnSpc>
        <a:spcBef>
          <a:spcPct val="0"/>
        </a:spcBef>
        <a:spcAft>
          <a:spcPct val="0"/>
        </a:spcAft>
        <a:defRPr sz="3600" b="1">
          <a:solidFill>
            <a:schemeClr val="tx1"/>
          </a:solidFill>
          <a:latin typeface="Tahoma" charset="0"/>
          <a:ea typeface="Geneva" pitchFamily="-65" charset="-128"/>
          <a:cs typeface="Tahoma" charset="0"/>
        </a:defRPr>
      </a:lvl3pPr>
      <a:lvl4pPr algn="l" rtl="0" eaLnBrk="1" fontAlgn="base" hangingPunct="1">
        <a:lnSpc>
          <a:spcPct val="85000"/>
        </a:lnSpc>
        <a:spcBef>
          <a:spcPct val="0"/>
        </a:spcBef>
        <a:spcAft>
          <a:spcPct val="0"/>
        </a:spcAft>
        <a:defRPr sz="3600" b="1">
          <a:solidFill>
            <a:schemeClr val="tx1"/>
          </a:solidFill>
          <a:latin typeface="Tahoma" charset="0"/>
          <a:ea typeface="Geneva" pitchFamily="-65" charset="-128"/>
          <a:cs typeface="Tahoma" charset="0"/>
        </a:defRPr>
      </a:lvl4pPr>
      <a:lvl5pPr algn="l" rtl="0" eaLnBrk="1" fontAlgn="base" hangingPunct="1">
        <a:lnSpc>
          <a:spcPct val="85000"/>
        </a:lnSpc>
        <a:spcBef>
          <a:spcPct val="0"/>
        </a:spcBef>
        <a:spcAft>
          <a:spcPct val="0"/>
        </a:spcAft>
        <a:defRPr sz="3600" b="1">
          <a:solidFill>
            <a:schemeClr val="tx1"/>
          </a:solidFill>
          <a:latin typeface="Tahoma" charset="0"/>
          <a:ea typeface="Geneva" pitchFamily="-65" charset="-128"/>
          <a:cs typeface="Tahoma" charset="0"/>
        </a:defRPr>
      </a:lvl5pPr>
      <a:lvl6pPr marL="457200" algn="l" rtl="0" eaLnBrk="1" fontAlgn="base" hangingPunct="1">
        <a:lnSpc>
          <a:spcPct val="85000"/>
        </a:lnSpc>
        <a:spcBef>
          <a:spcPct val="0"/>
        </a:spcBef>
        <a:spcAft>
          <a:spcPct val="0"/>
        </a:spcAft>
        <a:defRPr sz="4000" b="1">
          <a:solidFill>
            <a:schemeClr val="tx1"/>
          </a:solidFill>
          <a:latin typeface="Times" charset="0"/>
        </a:defRPr>
      </a:lvl6pPr>
      <a:lvl7pPr marL="914400" algn="l" rtl="0" eaLnBrk="1" fontAlgn="base" hangingPunct="1">
        <a:lnSpc>
          <a:spcPct val="85000"/>
        </a:lnSpc>
        <a:spcBef>
          <a:spcPct val="0"/>
        </a:spcBef>
        <a:spcAft>
          <a:spcPct val="0"/>
        </a:spcAft>
        <a:defRPr sz="4000" b="1">
          <a:solidFill>
            <a:schemeClr val="tx1"/>
          </a:solidFill>
          <a:latin typeface="Times" charset="0"/>
        </a:defRPr>
      </a:lvl7pPr>
      <a:lvl8pPr marL="1371600" algn="l" rtl="0" eaLnBrk="1" fontAlgn="base" hangingPunct="1">
        <a:lnSpc>
          <a:spcPct val="85000"/>
        </a:lnSpc>
        <a:spcBef>
          <a:spcPct val="0"/>
        </a:spcBef>
        <a:spcAft>
          <a:spcPct val="0"/>
        </a:spcAft>
        <a:defRPr sz="4000" b="1">
          <a:solidFill>
            <a:schemeClr val="tx1"/>
          </a:solidFill>
          <a:latin typeface="Times" charset="0"/>
        </a:defRPr>
      </a:lvl8pPr>
      <a:lvl9pPr marL="1828800" algn="l" rtl="0" eaLnBrk="1" fontAlgn="base" hangingPunct="1">
        <a:lnSpc>
          <a:spcPct val="85000"/>
        </a:lnSpc>
        <a:spcBef>
          <a:spcPct val="0"/>
        </a:spcBef>
        <a:spcAft>
          <a:spcPct val="0"/>
        </a:spcAft>
        <a:defRPr sz="4000" b="1">
          <a:solidFill>
            <a:schemeClr val="tx1"/>
          </a:solidFill>
          <a:latin typeface="Times" charset="0"/>
        </a:defRPr>
      </a:lvl9pPr>
    </p:titleStyle>
    <p:bodyStyle>
      <a:lvl1pPr marL="292100" indent="-292100" algn="l" rtl="0" eaLnBrk="1" fontAlgn="base" hangingPunct="1">
        <a:lnSpc>
          <a:spcPct val="85000"/>
        </a:lnSpc>
        <a:spcBef>
          <a:spcPct val="40000"/>
        </a:spcBef>
        <a:spcAft>
          <a:spcPts val="600"/>
        </a:spcAft>
        <a:buFont typeface="Arial" charset="0"/>
        <a:buChar char="•"/>
        <a:defRPr sz="2800">
          <a:solidFill>
            <a:schemeClr val="tx1"/>
          </a:solidFill>
          <a:latin typeface="Tahoma"/>
          <a:ea typeface="Geneva" pitchFamily="-65" charset="-128"/>
          <a:cs typeface="Tahoma"/>
        </a:defRPr>
      </a:lvl1pPr>
      <a:lvl2pPr marL="742950" indent="-285750" algn="l" rtl="0" eaLnBrk="1" fontAlgn="base" hangingPunct="1">
        <a:lnSpc>
          <a:spcPct val="85000"/>
        </a:lnSpc>
        <a:spcBef>
          <a:spcPct val="20000"/>
        </a:spcBef>
        <a:spcAft>
          <a:spcPct val="0"/>
        </a:spcAft>
        <a:buChar char="–"/>
        <a:defRPr sz="2400">
          <a:solidFill>
            <a:schemeClr val="tx1"/>
          </a:solidFill>
          <a:latin typeface="Tahoma"/>
          <a:ea typeface="Geneva" charset="-128"/>
          <a:cs typeface="Tahoma"/>
        </a:defRPr>
      </a:lvl2pPr>
      <a:lvl3pPr marL="1143000" indent="-228600" algn="l" rtl="0" eaLnBrk="1" fontAlgn="base" hangingPunct="1">
        <a:lnSpc>
          <a:spcPct val="85000"/>
        </a:lnSpc>
        <a:spcBef>
          <a:spcPct val="20000"/>
        </a:spcBef>
        <a:spcAft>
          <a:spcPct val="0"/>
        </a:spcAft>
        <a:buChar char="•"/>
        <a:defRPr sz="2400">
          <a:solidFill>
            <a:schemeClr val="tx1"/>
          </a:solidFill>
          <a:latin typeface="Tahoma"/>
          <a:ea typeface="ＭＳ Ｐゴシック" pitchFamily="-112" charset="-128"/>
          <a:cs typeface="Tahoma"/>
        </a:defRPr>
      </a:lvl3pPr>
      <a:lvl4pPr marL="1600200" indent="-228600" algn="l" rtl="0" eaLnBrk="1" fontAlgn="base" hangingPunct="1">
        <a:spcBef>
          <a:spcPct val="20000"/>
        </a:spcBef>
        <a:spcAft>
          <a:spcPct val="0"/>
        </a:spcAft>
        <a:buChar char="–"/>
        <a:defRPr sz="2200">
          <a:solidFill>
            <a:schemeClr val="tx1"/>
          </a:solidFill>
          <a:latin typeface="Tahoma"/>
          <a:ea typeface="ＭＳ Ｐゴシック" pitchFamily="-112" charset="-128"/>
          <a:cs typeface="Tahoma"/>
        </a:defRPr>
      </a:lvl4pPr>
      <a:lvl5pPr marL="2057400" indent="-228600" algn="l" rtl="0" eaLnBrk="1" fontAlgn="base" hangingPunct="1">
        <a:spcBef>
          <a:spcPct val="20000"/>
        </a:spcBef>
        <a:spcAft>
          <a:spcPct val="0"/>
        </a:spcAft>
        <a:buChar char="»"/>
        <a:defRPr sz="2200">
          <a:solidFill>
            <a:schemeClr val="tx1"/>
          </a:solidFill>
          <a:latin typeface="Tahoma"/>
          <a:ea typeface="ヒラギノ角ゴ Pro W3" charset="-128"/>
          <a:cs typeface="Tahoma"/>
        </a:defRPr>
      </a:lvl5pPr>
      <a:lvl6pPr marL="2514600" indent="-228600" algn="l" rtl="0" eaLnBrk="1" fontAlgn="base" hangingPunct="1">
        <a:spcBef>
          <a:spcPct val="20000"/>
        </a:spcBef>
        <a:spcAft>
          <a:spcPct val="0"/>
        </a:spcAft>
        <a:buChar char="»"/>
        <a:defRPr sz="2200">
          <a:solidFill>
            <a:schemeClr val="tx1"/>
          </a:solidFill>
          <a:latin typeface="+mn-lt"/>
          <a:ea typeface="Geneva" charset="-128"/>
        </a:defRPr>
      </a:lvl6pPr>
      <a:lvl7pPr marL="2971800" indent="-228600" algn="l" rtl="0" eaLnBrk="1" fontAlgn="base" hangingPunct="1">
        <a:spcBef>
          <a:spcPct val="20000"/>
        </a:spcBef>
        <a:spcAft>
          <a:spcPct val="0"/>
        </a:spcAft>
        <a:buChar char="»"/>
        <a:defRPr sz="2200">
          <a:solidFill>
            <a:schemeClr val="tx1"/>
          </a:solidFill>
          <a:latin typeface="+mn-lt"/>
          <a:ea typeface="Geneva" charset="-128"/>
        </a:defRPr>
      </a:lvl7pPr>
      <a:lvl8pPr marL="3429000" indent="-228600" algn="l" rtl="0" eaLnBrk="1" fontAlgn="base" hangingPunct="1">
        <a:spcBef>
          <a:spcPct val="20000"/>
        </a:spcBef>
        <a:spcAft>
          <a:spcPct val="0"/>
        </a:spcAft>
        <a:buChar char="»"/>
        <a:defRPr sz="2200">
          <a:solidFill>
            <a:schemeClr val="tx1"/>
          </a:solidFill>
          <a:latin typeface="+mn-lt"/>
          <a:ea typeface="Geneva" charset="-128"/>
        </a:defRPr>
      </a:lvl8pPr>
      <a:lvl9pPr marL="3886200" indent="-228600" algn="l" rtl="0" eaLnBrk="1" fontAlgn="base" hangingPunct="1">
        <a:spcBef>
          <a:spcPct val="20000"/>
        </a:spcBef>
        <a:spcAft>
          <a:spcPct val="0"/>
        </a:spcAft>
        <a:buChar char="»"/>
        <a:defRPr sz="22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3200400"/>
            <a:ext cx="8353452" cy="1676400"/>
          </a:xfrm>
        </p:spPr>
        <p:txBody>
          <a:bodyPr/>
          <a:lstStyle/>
          <a:p>
            <a:pPr algn="ctr">
              <a:lnSpc>
                <a:spcPct val="150000"/>
              </a:lnSpc>
              <a:defRPr/>
            </a:pPr>
            <a:r>
              <a:rPr lang="en-CA" sz="4000" i="1" dirty="0" smtClean="0">
                <a:latin typeface="Arial" pitchFamily="34" charset="0"/>
                <a:cs typeface="Arial" pitchFamily="34" charset="0"/>
              </a:rPr>
              <a:t>Personal Health Information Act</a:t>
            </a:r>
            <a:br>
              <a:rPr lang="en-CA" sz="4000" i="1" dirty="0" smtClean="0">
                <a:latin typeface="Arial" pitchFamily="34" charset="0"/>
                <a:cs typeface="Arial" pitchFamily="34" charset="0"/>
              </a:rPr>
            </a:br>
            <a:r>
              <a:rPr lang="en-CA" sz="4000" i="1" dirty="0" smtClean="0">
                <a:latin typeface="Arial" pitchFamily="34" charset="0"/>
                <a:cs typeface="Arial" pitchFamily="34" charset="0"/>
              </a:rPr>
              <a:t/>
            </a:r>
            <a:br>
              <a:rPr lang="en-CA" sz="4000" i="1" dirty="0" smtClean="0">
                <a:latin typeface="Arial" pitchFamily="34" charset="0"/>
                <a:cs typeface="Arial" pitchFamily="34" charset="0"/>
              </a:rPr>
            </a:br>
            <a:r>
              <a:rPr lang="en-CA" sz="3600" dirty="0" smtClean="0">
                <a:latin typeface="Arial" pitchFamily="34" charset="0"/>
                <a:cs typeface="Arial" pitchFamily="34" charset="0"/>
              </a:rPr>
              <a:t>Nova Scotia </a:t>
            </a:r>
            <a:br>
              <a:rPr lang="en-CA" sz="3600" dirty="0" smtClean="0">
                <a:latin typeface="Arial" pitchFamily="34" charset="0"/>
                <a:cs typeface="Arial" pitchFamily="34" charset="0"/>
              </a:rPr>
            </a:br>
            <a:r>
              <a:rPr lang="en-CA" sz="3600" dirty="0" smtClean="0">
                <a:latin typeface="Arial" pitchFamily="34" charset="0"/>
                <a:cs typeface="Arial" pitchFamily="34" charset="0"/>
              </a:rPr>
              <a:t>Department of Health and Wellness</a:t>
            </a:r>
            <a:r>
              <a:rPr lang="en-CA" sz="3600" i="1" dirty="0" smtClean="0">
                <a:latin typeface="Arial" pitchFamily="34" charset="0"/>
                <a:cs typeface="Arial" pitchFamily="34" charset="0"/>
              </a:rPr>
              <a:t/>
            </a:r>
            <a:br>
              <a:rPr lang="en-CA" sz="3600" i="1" dirty="0" smtClean="0">
                <a:latin typeface="Arial" pitchFamily="34" charset="0"/>
                <a:cs typeface="Arial" pitchFamily="34" charset="0"/>
              </a:rPr>
            </a:br>
            <a:endParaRPr lang="en-CA" sz="3600" b="0" dirty="0">
              <a:solidFill>
                <a:schemeClr val="accent6">
                  <a:lumMod val="50000"/>
                </a:schemeClr>
              </a:solidFill>
            </a:endParaRPr>
          </a:p>
        </p:txBody>
      </p:sp>
    </p:spTree>
    <p:extLst>
      <p:ext uri="{BB962C8B-B14F-4D97-AF65-F5344CB8AC3E}">
        <p14:creationId xmlns:p14="http://schemas.microsoft.com/office/powerpoint/2010/main" val="1683369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28600" y="457200"/>
            <a:ext cx="8415337" cy="762000"/>
          </a:xfrm>
        </p:spPr>
        <p:txBody>
          <a:bodyPr/>
          <a:lstStyle/>
          <a:p>
            <a:pPr algn="r" eaLnBrk="1" hangingPunct="1"/>
            <a:r>
              <a:rPr lang="en-CA" sz="3600" i="1" dirty="0" smtClean="0">
                <a:latin typeface="Arial" pitchFamily="34" charset="0"/>
                <a:ea typeface="ＭＳ Ｐゴシック"/>
                <a:cs typeface="Arial" pitchFamily="34" charset="0"/>
              </a:rPr>
              <a:t>Scope – who is covered?</a:t>
            </a:r>
            <a:br>
              <a:rPr lang="en-CA" sz="3600" i="1" dirty="0" smtClean="0">
                <a:latin typeface="Arial" pitchFamily="34" charset="0"/>
                <a:ea typeface="ＭＳ Ｐゴシック"/>
                <a:cs typeface="Arial" pitchFamily="34" charset="0"/>
              </a:rPr>
            </a:br>
            <a:endParaRPr lang="en-US" sz="3600" i="1" dirty="0" smtClean="0">
              <a:latin typeface="Arial" pitchFamily="34" charset="0"/>
              <a:ea typeface="ＭＳ Ｐゴシック"/>
              <a:cs typeface="Arial" pitchFamily="34" charset="0"/>
            </a:endParaRPr>
          </a:p>
        </p:txBody>
      </p:sp>
      <p:sp>
        <p:nvSpPr>
          <p:cNvPr id="17411" name="Rectangle 3"/>
          <p:cNvSpPr>
            <a:spLocks noGrp="1" noChangeArrowheads="1"/>
          </p:cNvSpPr>
          <p:nvPr>
            <p:ph type="body" idx="4294967295"/>
          </p:nvPr>
        </p:nvSpPr>
        <p:spPr>
          <a:xfrm>
            <a:off x="685800" y="1371600"/>
            <a:ext cx="8001000" cy="5029200"/>
          </a:xfrm>
        </p:spPr>
        <p:txBody>
          <a:bodyPr/>
          <a:lstStyle/>
          <a:p>
            <a:pPr marL="647700" indent="-647700" eaLnBrk="1" hangingPunct="1">
              <a:lnSpc>
                <a:spcPct val="100000"/>
              </a:lnSpc>
              <a:spcBef>
                <a:spcPct val="60000"/>
              </a:spcBef>
              <a:buFontTx/>
              <a:buNone/>
            </a:pPr>
            <a:r>
              <a:rPr lang="en-US" sz="2800" b="1" i="1" dirty="0" smtClean="0">
                <a:latin typeface="Arial" pitchFamily="34" charset="0"/>
                <a:ea typeface="ＭＳ Ｐゴシック"/>
                <a:cs typeface="Arial" pitchFamily="34" charset="0"/>
              </a:rPr>
              <a:t>“Custodians”</a:t>
            </a:r>
          </a:p>
          <a:p>
            <a:pPr marL="647700" indent="-647700" eaLnBrk="1" hangingPunct="1">
              <a:lnSpc>
                <a:spcPct val="100000"/>
              </a:lnSpc>
              <a:spcBef>
                <a:spcPct val="60000"/>
              </a:spcBef>
              <a:buFont typeface="Arial" pitchFamily="34" charset="0"/>
              <a:buChar char="•"/>
            </a:pPr>
            <a:r>
              <a:rPr lang="en-US" sz="2800" dirty="0" smtClean="0">
                <a:latin typeface="Arial" pitchFamily="34" charset="0"/>
                <a:ea typeface="ＭＳ Ｐゴシック"/>
                <a:cs typeface="Arial" pitchFamily="34" charset="0"/>
              </a:rPr>
              <a:t>Custodians must have </a:t>
            </a:r>
            <a:r>
              <a:rPr lang="en-US" sz="2800" b="1" i="1" dirty="0" smtClean="0">
                <a:latin typeface="Arial" pitchFamily="34" charset="0"/>
                <a:ea typeface="ＭＳ Ｐゴシック"/>
                <a:cs typeface="Arial" pitchFamily="34" charset="0"/>
              </a:rPr>
              <a:t>“custody </a:t>
            </a:r>
            <a:r>
              <a:rPr lang="en-US" sz="2800" b="1" i="1" u="sng" dirty="0" smtClean="0">
                <a:latin typeface="Arial" pitchFamily="34" charset="0"/>
                <a:ea typeface="ＭＳ Ｐゴシック"/>
                <a:cs typeface="Arial" pitchFamily="34" charset="0"/>
              </a:rPr>
              <a:t>or</a:t>
            </a:r>
            <a:r>
              <a:rPr lang="en-US" sz="2800" b="1" i="1" dirty="0" smtClean="0">
                <a:latin typeface="Arial" pitchFamily="34" charset="0"/>
                <a:ea typeface="ＭＳ Ｐゴシック"/>
                <a:cs typeface="Arial" pitchFamily="34" charset="0"/>
              </a:rPr>
              <a:t> control”</a:t>
            </a:r>
            <a:r>
              <a:rPr lang="en-US" sz="2800" b="1" dirty="0" smtClean="0">
                <a:latin typeface="Arial" pitchFamily="34" charset="0"/>
                <a:ea typeface="ＭＳ Ｐゴシック"/>
                <a:cs typeface="Arial" pitchFamily="34" charset="0"/>
              </a:rPr>
              <a:t> </a:t>
            </a:r>
            <a:r>
              <a:rPr lang="en-US" sz="2800" dirty="0" smtClean="0">
                <a:latin typeface="Arial" pitchFamily="34" charset="0"/>
                <a:ea typeface="ＭＳ Ｐゴシック"/>
                <a:cs typeface="Arial" pitchFamily="34" charset="0"/>
              </a:rPr>
              <a:t>of the personal health information</a:t>
            </a:r>
          </a:p>
          <a:p>
            <a:pPr marL="647700" indent="-647700" eaLnBrk="1" hangingPunct="1">
              <a:lnSpc>
                <a:spcPct val="100000"/>
              </a:lnSpc>
              <a:spcBef>
                <a:spcPct val="60000"/>
              </a:spcBef>
            </a:pPr>
            <a:r>
              <a:rPr lang="en-US" sz="2800" i="1" dirty="0" smtClean="0">
                <a:latin typeface="Arial" pitchFamily="34" charset="0"/>
                <a:ea typeface="ＭＳ Ｐゴシック"/>
                <a:cs typeface="Arial" pitchFamily="34" charset="0"/>
              </a:rPr>
              <a:t>PHIA</a:t>
            </a:r>
            <a:r>
              <a:rPr lang="en-US" sz="2800" dirty="0" smtClean="0">
                <a:latin typeface="Arial" pitchFamily="34" charset="0"/>
                <a:ea typeface="ＭＳ Ｐゴシック"/>
                <a:cs typeface="Arial" pitchFamily="34" charset="0"/>
              </a:rPr>
              <a:t> also applies to “agents” of custodians</a:t>
            </a:r>
          </a:p>
          <a:p>
            <a:pPr marL="1047750" lvl="1" indent="-647700" eaLnBrk="1" hangingPunct="1">
              <a:lnSpc>
                <a:spcPct val="100000"/>
              </a:lnSpc>
              <a:spcBef>
                <a:spcPct val="60000"/>
              </a:spcBef>
              <a:buFont typeface="Arial" pitchFamily="34" charset="0"/>
              <a:buChar char="•"/>
            </a:pPr>
            <a:r>
              <a:rPr lang="en-US" sz="2800" dirty="0" smtClean="0">
                <a:latin typeface="Arial" pitchFamily="34" charset="0"/>
                <a:ea typeface="ＭＳ Ｐゴシック"/>
                <a:cs typeface="Arial" pitchFamily="34" charset="0"/>
              </a:rPr>
              <a:t>Example: employees, volunteers, regulated health professionals with privileges, vendors </a:t>
            </a:r>
          </a:p>
          <a:p>
            <a:pPr marL="647700" indent="-647700" eaLnBrk="1" hangingPunct="1">
              <a:spcBef>
                <a:spcPct val="60000"/>
              </a:spcBef>
              <a:buFontTx/>
              <a:buAutoNum type="alphaLcParenR" startAt="3"/>
            </a:pPr>
            <a:endParaRPr lang="en-CA" sz="2800" dirty="0" smtClean="0">
              <a:ea typeface="ＭＳ Ｐゴシック"/>
            </a:endParaRPr>
          </a:p>
          <a:p>
            <a:pPr marL="647700" indent="-647700" eaLnBrk="1" hangingPunct="1">
              <a:lnSpc>
                <a:spcPct val="100000"/>
              </a:lnSpc>
            </a:pPr>
            <a:endParaRPr lang="en-US" sz="2800" i="1" dirty="0" smtClean="0">
              <a:ea typeface="ＭＳ Ｐゴシック"/>
            </a:endParaRPr>
          </a:p>
          <a:p>
            <a:pPr marL="1028700" lvl="1" indent="-571500" eaLnBrk="1" hangingPunct="1">
              <a:buClr>
                <a:schemeClr val="tx1"/>
              </a:buClr>
            </a:pPr>
            <a:endParaRPr lang="en-US" sz="2800" i="1" dirty="0" smtClean="0">
              <a:ea typeface="ＭＳ Ｐゴシック"/>
            </a:endParaRPr>
          </a:p>
        </p:txBody>
      </p:sp>
    </p:spTree>
    <p:extLst>
      <p:ext uri="{BB962C8B-B14F-4D97-AF65-F5344CB8AC3E}">
        <p14:creationId xmlns:p14="http://schemas.microsoft.com/office/powerpoint/2010/main" val="152792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04800" y="457200"/>
            <a:ext cx="8415337" cy="762000"/>
          </a:xfrm>
        </p:spPr>
        <p:txBody>
          <a:bodyPr/>
          <a:lstStyle/>
          <a:p>
            <a:pPr algn="r" eaLnBrk="1" hangingPunct="1"/>
            <a:r>
              <a:rPr lang="en-CA" sz="3200" i="1" dirty="0" smtClean="0">
                <a:latin typeface="Arial" pitchFamily="34" charset="0"/>
                <a:ea typeface="ＭＳ Ｐゴシック"/>
                <a:cs typeface="Arial" pitchFamily="34" charset="0"/>
              </a:rPr>
              <a:t>What does it mean to be a “custodian”?</a:t>
            </a:r>
            <a:br>
              <a:rPr lang="en-CA" sz="3200" i="1" dirty="0" smtClean="0">
                <a:latin typeface="Arial" pitchFamily="34" charset="0"/>
                <a:ea typeface="ＭＳ Ｐゴシック"/>
                <a:cs typeface="Arial" pitchFamily="34" charset="0"/>
              </a:rPr>
            </a:br>
            <a:endParaRPr lang="en-US" sz="3200" i="1" dirty="0" smtClean="0">
              <a:latin typeface="Arial" pitchFamily="34" charset="0"/>
              <a:ea typeface="ＭＳ Ｐゴシック"/>
              <a:cs typeface="Arial" pitchFamily="34" charset="0"/>
            </a:endParaRPr>
          </a:p>
        </p:txBody>
      </p:sp>
      <p:sp>
        <p:nvSpPr>
          <p:cNvPr id="17411" name="Rectangle 3"/>
          <p:cNvSpPr>
            <a:spLocks noGrp="1" noChangeArrowheads="1"/>
          </p:cNvSpPr>
          <p:nvPr>
            <p:ph type="body" idx="4294967295"/>
          </p:nvPr>
        </p:nvSpPr>
        <p:spPr>
          <a:xfrm>
            <a:off x="838200" y="1600200"/>
            <a:ext cx="7467600" cy="5029200"/>
          </a:xfrm>
        </p:spPr>
        <p:txBody>
          <a:bodyPr/>
          <a:lstStyle/>
          <a:p>
            <a:pPr>
              <a:lnSpc>
                <a:spcPct val="100000"/>
              </a:lnSpc>
              <a:spcBef>
                <a:spcPct val="60000"/>
              </a:spcBef>
            </a:pPr>
            <a:r>
              <a:rPr lang="en-US" dirty="0" smtClean="0">
                <a:latin typeface="Arial" pitchFamily="34" charset="0"/>
                <a:ea typeface="ＭＳ Ｐゴシック"/>
                <a:cs typeface="Arial" pitchFamily="34" charset="0"/>
              </a:rPr>
              <a:t>A c</a:t>
            </a:r>
            <a:r>
              <a:rPr lang="en-US" sz="2800" dirty="0" smtClean="0">
                <a:latin typeface="Arial" pitchFamily="34" charset="0"/>
                <a:ea typeface="ＭＳ Ｐゴシック"/>
                <a:cs typeface="Arial" pitchFamily="34" charset="0"/>
              </a:rPr>
              <a:t>ustodian is accountable for the personal health information that it collects, uses and discloses for the provision of health care</a:t>
            </a:r>
          </a:p>
          <a:p>
            <a:pPr>
              <a:lnSpc>
                <a:spcPct val="100000"/>
              </a:lnSpc>
              <a:spcBef>
                <a:spcPct val="60000"/>
              </a:spcBef>
            </a:pPr>
            <a:r>
              <a:rPr lang="en-US" dirty="0" smtClean="0">
                <a:latin typeface="Arial" pitchFamily="34" charset="0"/>
                <a:ea typeface="ＭＳ Ｐゴシック"/>
                <a:cs typeface="Arial" pitchFamily="34" charset="0"/>
              </a:rPr>
              <a:t>A custodian has a legal obligation to protect personal health information within the requirements of </a:t>
            </a:r>
            <a:r>
              <a:rPr lang="en-US" i="1" dirty="0" smtClean="0">
                <a:latin typeface="Arial" pitchFamily="34" charset="0"/>
                <a:ea typeface="ＭＳ Ｐゴシック"/>
                <a:cs typeface="Arial" pitchFamily="34" charset="0"/>
              </a:rPr>
              <a:t>PHIA</a:t>
            </a:r>
          </a:p>
          <a:p>
            <a:pPr>
              <a:lnSpc>
                <a:spcPct val="100000"/>
              </a:lnSpc>
              <a:spcBef>
                <a:spcPct val="60000"/>
              </a:spcBef>
            </a:pPr>
            <a:endParaRPr lang="en-US" sz="2800" dirty="0" smtClean="0">
              <a:latin typeface="Arial" pitchFamily="34" charset="0"/>
              <a:ea typeface="ＭＳ Ｐゴシック"/>
              <a:cs typeface="Arial" pitchFamily="34" charset="0"/>
            </a:endParaRPr>
          </a:p>
        </p:txBody>
      </p:sp>
    </p:spTree>
    <p:extLst>
      <p:ext uri="{BB962C8B-B14F-4D97-AF65-F5344CB8AC3E}">
        <p14:creationId xmlns:p14="http://schemas.microsoft.com/office/powerpoint/2010/main" val="356820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04800" y="457200"/>
            <a:ext cx="8415337" cy="762000"/>
          </a:xfrm>
        </p:spPr>
        <p:txBody>
          <a:bodyPr/>
          <a:lstStyle/>
          <a:p>
            <a:pPr algn="r" eaLnBrk="1" hangingPunct="1"/>
            <a:r>
              <a:rPr lang="en-CA" sz="3200" i="1" dirty="0" smtClean="0">
                <a:latin typeface="Arial" pitchFamily="34" charset="0"/>
                <a:ea typeface="ＭＳ Ｐゴシック"/>
                <a:cs typeface="Arial" pitchFamily="34" charset="0"/>
              </a:rPr>
              <a:t>What does it mean to be a “custodian”?</a:t>
            </a:r>
            <a:br>
              <a:rPr lang="en-CA" sz="3200" i="1" dirty="0" smtClean="0">
                <a:latin typeface="Arial" pitchFamily="34" charset="0"/>
                <a:ea typeface="ＭＳ Ｐゴシック"/>
                <a:cs typeface="Arial" pitchFamily="34" charset="0"/>
              </a:rPr>
            </a:br>
            <a:endParaRPr lang="en-US" sz="3200" i="1" dirty="0" smtClean="0">
              <a:latin typeface="Arial" pitchFamily="34" charset="0"/>
              <a:ea typeface="ＭＳ Ｐゴシック"/>
              <a:cs typeface="Arial" pitchFamily="34" charset="0"/>
            </a:endParaRPr>
          </a:p>
        </p:txBody>
      </p:sp>
      <p:sp>
        <p:nvSpPr>
          <p:cNvPr id="17411" name="Rectangle 3"/>
          <p:cNvSpPr>
            <a:spLocks noGrp="1" noChangeArrowheads="1"/>
          </p:cNvSpPr>
          <p:nvPr>
            <p:ph type="body" idx="4294967295"/>
          </p:nvPr>
        </p:nvSpPr>
        <p:spPr>
          <a:xfrm>
            <a:off x="685800" y="1600200"/>
            <a:ext cx="8001000" cy="5029200"/>
          </a:xfrm>
        </p:spPr>
        <p:txBody>
          <a:bodyPr/>
          <a:lstStyle/>
          <a:p>
            <a:pPr>
              <a:lnSpc>
                <a:spcPct val="100000"/>
              </a:lnSpc>
              <a:spcBef>
                <a:spcPct val="60000"/>
              </a:spcBef>
            </a:pPr>
            <a:r>
              <a:rPr lang="en-US" dirty="0" smtClean="0">
                <a:latin typeface="Arial" pitchFamily="34" charset="0"/>
                <a:ea typeface="ＭＳ Ｐゴシック"/>
                <a:cs typeface="Arial" pitchFamily="34" charset="0"/>
              </a:rPr>
              <a:t>A c</a:t>
            </a:r>
            <a:r>
              <a:rPr lang="en-US" sz="2800" dirty="0" smtClean="0">
                <a:latin typeface="Arial" pitchFamily="34" charset="0"/>
                <a:ea typeface="ＭＳ Ｐゴシック"/>
                <a:cs typeface="Arial" pitchFamily="34" charset="0"/>
              </a:rPr>
              <a:t>ustodian must have a </a:t>
            </a:r>
            <a:r>
              <a:rPr lang="en-US" sz="2800" b="1" i="1" dirty="0" smtClean="0">
                <a:latin typeface="Arial" pitchFamily="34" charset="0"/>
                <a:ea typeface="ＭＳ Ｐゴシック"/>
                <a:cs typeface="Arial" pitchFamily="34" charset="0"/>
              </a:rPr>
              <a:t>contact person </a:t>
            </a:r>
            <a:r>
              <a:rPr lang="en-US" sz="2800" dirty="0" smtClean="0">
                <a:latin typeface="Arial" pitchFamily="34" charset="0"/>
                <a:ea typeface="ＭＳ Ｐゴシック"/>
                <a:cs typeface="Arial" pitchFamily="34" charset="0"/>
              </a:rPr>
              <a:t>for </a:t>
            </a:r>
            <a:r>
              <a:rPr lang="en-US" sz="2800" i="1" dirty="0" smtClean="0">
                <a:latin typeface="Arial" pitchFamily="34" charset="0"/>
                <a:ea typeface="ＭＳ Ｐゴシック"/>
                <a:cs typeface="Arial" pitchFamily="34" charset="0"/>
              </a:rPr>
              <a:t>PHIA</a:t>
            </a:r>
            <a:r>
              <a:rPr lang="en-US" sz="2800" dirty="0" smtClean="0">
                <a:latin typeface="Arial" pitchFamily="34" charset="0"/>
                <a:ea typeface="ＭＳ Ｐゴシック"/>
                <a:cs typeface="Arial" pitchFamily="34" charset="0"/>
              </a:rPr>
              <a:t> to provide information on the rights of the individual</a:t>
            </a:r>
          </a:p>
          <a:p>
            <a:pPr>
              <a:lnSpc>
                <a:spcPct val="100000"/>
              </a:lnSpc>
              <a:spcBef>
                <a:spcPct val="60000"/>
              </a:spcBef>
            </a:pPr>
            <a:r>
              <a:rPr lang="en-US" dirty="0" smtClean="0">
                <a:latin typeface="Arial" pitchFamily="34" charset="0"/>
                <a:ea typeface="ＭＳ Ｐゴシック"/>
                <a:cs typeface="Arial" pitchFamily="34" charset="0"/>
              </a:rPr>
              <a:t>A custodian must consider </a:t>
            </a:r>
            <a:r>
              <a:rPr lang="en-US" b="1" i="1" dirty="0" smtClean="0">
                <a:latin typeface="Arial" pitchFamily="34" charset="0"/>
                <a:ea typeface="ＭＳ Ｐゴシック"/>
                <a:cs typeface="Arial" pitchFamily="34" charset="0"/>
              </a:rPr>
              <a:t>requests for access to and correction of</a:t>
            </a:r>
            <a:r>
              <a:rPr lang="en-US" dirty="0" smtClean="0">
                <a:latin typeface="Arial" pitchFamily="34" charset="0"/>
                <a:ea typeface="ＭＳ Ｐゴシック"/>
                <a:cs typeface="Arial" pitchFamily="34" charset="0"/>
              </a:rPr>
              <a:t> an individual’s personal health information </a:t>
            </a:r>
          </a:p>
          <a:p>
            <a:pPr>
              <a:lnSpc>
                <a:spcPct val="100000"/>
              </a:lnSpc>
              <a:spcBef>
                <a:spcPct val="60000"/>
              </a:spcBef>
            </a:pPr>
            <a:r>
              <a:rPr lang="en-US" dirty="0" smtClean="0">
                <a:latin typeface="Arial" pitchFamily="34" charset="0"/>
                <a:ea typeface="ＭＳ Ｐゴシック"/>
                <a:cs typeface="Arial" pitchFamily="34" charset="0"/>
              </a:rPr>
              <a:t>A c</a:t>
            </a:r>
            <a:r>
              <a:rPr lang="en-US" sz="2800" dirty="0" smtClean="0">
                <a:latin typeface="Arial" pitchFamily="34" charset="0"/>
                <a:ea typeface="ＭＳ Ｐゴシック"/>
                <a:cs typeface="Arial" pitchFamily="34" charset="0"/>
              </a:rPr>
              <a:t>ustodian must implement and maintain a </a:t>
            </a:r>
            <a:r>
              <a:rPr lang="en-US" sz="2800" b="1" i="1" dirty="0" smtClean="0">
                <a:latin typeface="Arial" pitchFamily="34" charset="0"/>
                <a:ea typeface="ＭＳ Ｐゴシック"/>
                <a:cs typeface="Arial" pitchFamily="34" charset="0"/>
              </a:rPr>
              <a:t>complaints policy</a:t>
            </a:r>
          </a:p>
        </p:txBody>
      </p:sp>
    </p:spTree>
    <p:extLst>
      <p:ext uri="{BB962C8B-B14F-4D97-AF65-F5344CB8AC3E}">
        <p14:creationId xmlns:p14="http://schemas.microsoft.com/office/powerpoint/2010/main" val="2924516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04800" y="457200"/>
            <a:ext cx="8415337" cy="762000"/>
          </a:xfrm>
        </p:spPr>
        <p:txBody>
          <a:bodyPr/>
          <a:lstStyle/>
          <a:p>
            <a:pPr algn="r" eaLnBrk="1" hangingPunct="1"/>
            <a:r>
              <a:rPr lang="en-CA" sz="3200" i="1" dirty="0" smtClean="0">
                <a:latin typeface="Arial" pitchFamily="34" charset="0"/>
                <a:ea typeface="ＭＳ Ｐゴシック"/>
                <a:cs typeface="Arial" pitchFamily="34" charset="0"/>
              </a:rPr>
              <a:t>What does it mean to be a “custodian”?</a:t>
            </a:r>
            <a:br>
              <a:rPr lang="en-CA" sz="3200" i="1" dirty="0" smtClean="0">
                <a:latin typeface="Arial" pitchFamily="34" charset="0"/>
                <a:ea typeface="ＭＳ Ｐゴシック"/>
                <a:cs typeface="Arial" pitchFamily="34" charset="0"/>
              </a:rPr>
            </a:br>
            <a:endParaRPr lang="en-US" sz="3200" i="1" dirty="0" smtClean="0">
              <a:latin typeface="Arial" pitchFamily="34" charset="0"/>
              <a:ea typeface="ＭＳ Ｐゴシック"/>
              <a:cs typeface="Arial" pitchFamily="34" charset="0"/>
            </a:endParaRPr>
          </a:p>
        </p:txBody>
      </p:sp>
      <p:sp>
        <p:nvSpPr>
          <p:cNvPr id="17411" name="Rectangle 3"/>
          <p:cNvSpPr>
            <a:spLocks noGrp="1" noChangeArrowheads="1"/>
          </p:cNvSpPr>
          <p:nvPr>
            <p:ph type="body" idx="4294967295"/>
          </p:nvPr>
        </p:nvSpPr>
        <p:spPr>
          <a:xfrm>
            <a:off x="685800" y="1371600"/>
            <a:ext cx="8001000" cy="5029200"/>
          </a:xfrm>
        </p:spPr>
        <p:txBody>
          <a:bodyPr/>
          <a:lstStyle/>
          <a:p>
            <a:pPr>
              <a:lnSpc>
                <a:spcPct val="100000"/>
              </a:lnSpc>
              <a:spcBef>
                <a:spcPct val="60000"/>
              </a:spcBef>
            </a:pPr>
            <a:r>
              <a:rPr lang="en-US" dirty="0" smtClean="0">
                <a:latin typeface="Arial" pitchFamily="34" charset="0"/>
                <a:ea typeface="ＭＳ Ｐゴシック"/>
                <a:cs typeface="Arial" pitchFamily="34" charset="0"/>
              </a:rPr>
              <a:t>A custodian must prepare and make readily available a </a:t>
            </a:r>
            <a:r>
              <a:rPr lang="en-US" b="1" i="1" dirty="0" smtClean="0">
                <a:latin typeface="Arial" pitchFamily="34" charset="0"/>
                <a:ea typeface="ＭＳ Ｐゴシック"/>
                <a:cs typeface="Arial" pitchFamily="34" charset="0"/>
              </a:rPr>
              <a:t>notice of purposes</a:t>
            </a:r>
            <a:r>
              <a:rPr lang="en-US" dirty="0" smtClean="0">
                <a:latin typeface="Arial" pitchFamily="34" charset="0"/>
                <a:ea typeface="ＭＳ Ｐゴシック"/>
                <a:cs typeface="Arial" pitchFamily="34" charset="0"/>
              </a:rPr>
              <a:t>, which outlines the use and disclosure of an individual’s personal health information </a:t>
            </a:r>
          </a:p>
          <a:p>
            <a:pPr>
              <a:lnSpc>
                <a:spcPct val="100000"/>
              </a:lnSpc>
              <a:spcBef>
                <a:spcPct val="60000"/>
              </a:spcBef>
            </a:pPr>
            <a:r>
              <a:rPr lang="en-US" dirty="0">
                <a:latin typeface="Arial" pitchFamily="34" charset="0"/>
                <a:ea typeface="ＭＳ Ｐゴシック"/>
                <a:cs typeface="Arial" pitchFamily="34" charset="0"/>
              </a:rPr>
              <a:t>A custodian must prepare and make available a </a:t>
            </a:r>
            <a:r>
              <a:rPr lang="en-US" b="1" i="1" dirty="0">
                <a:latin typeface="Arial" pitchFamily="34" charset="0"/>
                <a:ea typeface="ＭＳ Ｐゴシック"/>
                <a:cs typeface="Arial" pitchFamily="34" charset="0"/>
              </a:rPr>
              <a:t>written privacy statement </a:t>
            </a:r>
            <a:r>
              <a:rPr lang="en-US" dirty="0">
                <a:latin typeface="Arial" pitchFamily="34" charset="0"/>
                <a:ea typeface="ＭＳ Ｐゴシック"/>
                <a:cs typeface="Arial" pitchFamily="34" charset="0"/>
              </a:rPr>
              <a:t>outlining the custodian’s information practices, how to reach the contact person, how to make an access or correction request, and how to make a complaint</a:t>
            </a:r>
          </a:p>
          <a:p>
            <a:pPr>
              <a:lnSpc>
                <a:spcPct val="100000"/>
              </a:lnSpc>
              <a:spcBef>
                <a:spcPct val="60000"/>
              </a:spcBef>
            </a:pPr>
            <a:endParaRPr lang="en-US" dirty="0" smtClean="0">
              <a:latin typeface="Arial" pitchFamily="34" charset="0"/>
              <a:ea typeface="ＭＳ Ｐゴシック"/>
              <a:cs typeface="Arial" pitchFamily="34" charset="0"/>
            </a:endParaRPr>
          </a:p>
        </p:txBody>
      </p:sp>
    </p:spTree>
    <p:extLst>
      <p:ext uri="{BB962C8B-B14F-4D97-AF65-F5344CB8AC3E}">
        <p14:creationId xmlns:p14="http://schemas.microsoft.com/office/powerpoint/2010/main" val="4101430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04800" y="457200"/>
            <a:ext cx="8415337" cy="762000"/>
          </a:xfrm>
        </p:spPr>
        <p:txBody>
          <a:bodyPr/>
          <a:lstStyle/>
          <a:p>
            <a:pPr algn="r" eaLnBrk="1" hangingPunct="1"/>
            <a:r>
              <a:rPr lang="en-CA" sz="3200" i="1" dirty="0" smtClean="0">
                <a:latin typeface="Arial" pitchFamily="34" charset="0"/>
                <a:ea typeface="ＭＳ Ｐゴシック"/>
                <a:cs typeface="Arial" pitchFamily="34" charset="0"/>
              </a:rPr>
              <a:t>What does it mean to be a “custodian”?</a:t>
            </a:r>
            <a:br>
              <a:rPr lang="en-CA" sz="3200" i="1" dirty="0" smtClean="0">
                <a:latin typeface="Arial" pitchFamily="34" charset="0"/>
                <a:ea typeface="ＭＳ Ｐゴシック"/>
                <a:cs typeface="Arial" pitchFamily="34" charset="0"/>
              </a:rPr>
            </a:br>
            <a:endParaRPr lang="en-US" sz="3200" i="1" dirty="0" smtClean="0">
              <a:latin typeface="Arial" pitchFamily="34" charset="0"/>
              <a:ea typeface="ＭＳ Ｐゴシック"/>
              <a:cs typeface="Arial" pitchFamily="34" charset="0"/>
            </a:endParaRPr>
          </a:p>
        </p:txBody>
      </p:sp>
      <p:sp>
        <p:nvSpPr>
          <p:cNvPr id="17411" name="Rectangle 3"/>
          <p:cNvSpPr>
            <a:spLocks noGrp="1" noChangeArrowheads="1"/>
          </p:cNvSpPr>
          <p:nvPr>
            <p:ph type="body" idx="4294967295"/>
          </p:nvPr>
        </p:nvSpPr>
        <p:spPr>
          <a:xfrm>
            <a:off x="685800" y="1600200"/>
            <a:ext cx="8001000" cy="5029200"/>
          </a:xfrm>
        </p:spPr>
        <p:txBody>
          <a:bodyPr/>
          <a:lstStyle/>
          <a:p>
            <a:pPr>
              <a:lnSpc>
                <a:spcPct val="100000"/>
              </a:lnSpc>
              <a:spcBef>
                <a:spcPct val="60000"/>
              </a:spcBef>
            </a:pPr>
            <a:r>
              <a:rPr lang="en-US" dirty="0">
                <a:latin typeface="Arial" pitchFamily="34" charset="0"/>
                <a:ea typeface="ＭＳ Ｐゴシック"/>
                <a:cs typeface="Arial" pitchFamily="34" charset="0"/>
              </a:rPr>
              <a:t>A custodian must have the ability to create and maintain a </a:t>
            </a:r>
            <a:r>
              <a:rPr lang="en-US" b="1" i="1" dirty="0">
                <a:latin typeface="Arial" pitchFamily="34" charset="0"/>
                <a:ea typeface="ＭＳ Ｐゴシック"/>
                <a:cs typeface="Arial" pitchFamily="34" charset="0"/>
              </a:rPr>
              <a:t>record of user activity </a:t>
            </a:r>
            <a:r>
              <a:rPr lang="en-US" dirty="0">
                <a:latin typeface="Arial" pitchFamily="34" charset="0"/>
                <a:ea typeface="ＭＳ Ｐゴシック"/>
                <a:cs typeface="Arial" pitchFamily="34" charset="0"/>
              </a:rPr>
              <a:t>for any electronic information system it uses to hold personal health information </a:t>
            </a:r>
          </a:p>
          <a:p>
            <a:pPr marL="0" indent="0">
              <a:lnSpc>
                <a:spcPct val="100000"/>
              </a:lnSpc>
              <a:spcBef>
                <a:spcPct val="60000"/>
              </a:spcBef>
              <a:buNone/>
            </a:pPr>
            <a:endParaRPr lang="en-US" dirty="0" smtClean="0">
              <a:latin typeface="Arial" pitchFamily="34" charset="0"/>
              <a:ea typeface="ＭＳ Ｐゴシック"/>
              <a:cs typeface="Arial" pitchFamily="34" charset="0"/>
            </a:endParaRPr>
          </a:p>
        </p:txBody>
      </p:sp>
    </p:spTree>
    <p:extLst>
      <p:ext uri="{BB962C8B-B14F-4D97-AF65-F5344CB8AC3E}">
        <p14:creationId xmlns:p14="http://schemas.microsoft.com/office/powerpoint/2010/main" val="822910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533400" y="685800"/>
            <a:ext cx="8415337" cy="914400"/>
          </a:xfrm>
        </p:spPr>
        <p:txBody>
          <a:bodyPr/>
          <a:lstStyle/>
          <a:p>
            <a:pPr algn="r" eaLnBrk="1" hangingPunct="1"/>
            <a:r>
              <a:rPr lang="en-CA" sz="3200" i="1" dirty="0" smtClean="0">
                <a:ea typeface="ＭＳ Ｐゴシック"/>
              </a:rPr>
              <a:t> </a:t>
            </a:r>
            <a:br>
              <a:rPr lang="en-CA" sz="3200" i="1" dirty="0" smtClean="0">
                <a:ea typeface="ＭＳ Ｐゴシック"/>
              </a:rPr>
            </a:br>
            <a:r>
              <a:rPr lang="en-CA" sz="3600" i="1" dirty="0" smtClean="0">
                <a:latin typeface="Arial" pitchFamily="34" charset="0"/>
                <a:ea typeface="ＭＳ Ｐゴシック"/>
                <a:cs typeface="Arial" pitchFamily="34" charset="0"/>
              </a:rPr>
              <a:t>Scope – what is covered?</a:t>
            </a:r>
            <a:br>
              <a:rPr lang="en-CA" sz="3600" i="1" dirty="0" smtClean="0">
                <a:latin typeface="Arial" pitchFamily="34" charset="0"/>
                <a:ea typeface="ＭＳ Ｐゴシック"/>
                <a:cs typeface="Arial" pitchFamily="34" charset="0"/>
              </a:rPr>
            </a:br>
            <a:r>
              <a:rPr lang="en-CA" sz="3600" i="1" dirty="0" smtClean="0">
                <a:latin typeface="Arial" pitchFamily="34" charset="0"/>
                <a:ea typeface="ＭＳ Ｐゴシック"/>
                <a:cs typeface="Arial" pitchFamily="34" charset="0"/>
              </a:rPr>
              <a:t/>
            </a:r>
            <a:br>
              <a:rPr lang="en-CA" sz="3600" i="1" dirty="0" smtClean="0">
                <a:latin typeface="Arial" pitchFamily="34" charset="0"/>
                <a:ea typeface="ＭＳ Ｐゴシック"/>
                <a:cs typeface="Arial" pitchFamily="34" charset="0"/>
              </a:rPr>
            </a:br>
            <a:r>
              <a:rPr lang="en-CA" sz="3600" dirty="0" smtClean="0">
                <a:ea typeface="ＭＳ Ｐゴシック"/>
              </a:rPr>
              <a:t/>
            </a:r>
            <a:br>
              <a:rPr lang="en-CA" sz="3600" dirty="0" smtClean="0">
                <a:ea typeface="ＭＳ Ｐゴシック"/>
              </a:rPr>
            </a:br>
            <a:endParaRPr lang="en-US" sz="3600" dirty="0" smtClean="0">
              <a:ea typeface="ＭＳ Ｐゴシック"/>
            </a:endParaRPr>
          </a:p>
        </p:txBody>
      </p:sp>
      <p:sp>
        <p:nvSpPr>
          <p:cNvPr id="36866" name="Rectangle 3"/>
          <p:cNvSpPr>
            <a:spLocks noGrp="1" noChangeArrowheads="1"/>
          </p:cNvSpPr>
          <p:nvPr>
            <p:ph type="body" idx="4294967295"/>
          </p:nvPr>
        </p:nvSpPr>
        <p:spPr>
          <a:xfrm>
            <a:off x="533400" y="1219200"/>
            <a:ext cx="7886700" cy="5181600"/>
          </a:xfrm>
        </p:spPr>
        <p:txBody>
          <a:bodyPr/>
          <a:lstStyle/>
          <a:p>
            <a:pPr marL="647700" indent="-647700" eaLnBrk="1" hangingPunct="1">
              <a:lnSpc>
                <a:spcPct val="100000"/>
              </a:lnSpc>
              <a:buFont typeface="Arial" pitchFamily="34" charset="0"/>
              <a:buChar char="•"/>
              <a:defRPr/>
            </a:pPr>
            <a:r>
              <a:rPr lang="en-CA" sz="2800" dirty="0">
                <a:latin typeface="Arial" pitchFamily="34" charset="0"/>
                <a:cs typeface="Arial" pitchFamily="34" charset="0"/>
              </a:rPr>
              <a:t>Applies to </a:t>
            </a:r>
            <a:r>
              <a:rPr lang="en-CA" sz="2800" i="1" dirty="0">
                <a:latin typeface="Arial" pitchFamily="34" charset="0"/>
                <a:cs typeface="Arial" pitchFamily="34" charset="0"/>
              </a:rPr>
              <a:t>“</a:t>
            </a:r>
            <a:r>
              <a:rPr lang="en-CA" sz="2800" b="1" i="1" dirty="0">
                <a:latin typeface="Arial" pitchFamily="34" charset="0"/>
                <a:cs typeface="Arial" pitchFamily="34" charset="0"/>
              </a:rPr>
              <a:t>personal health information” </a:t>
            </a:r>
            <a:r>
              <a:rPr lang="en-CA" sz="2800" dirty="0">
                <a:latin typeface="Arial" pitchFamily="34" charset="0"/>
                <a:cs typeface="Arial" pitchFamily="34" charset="0"/>
              </a:rPr>
              <a:t>which means</a:t>
            </a:r>
            <a:r>
              <a:rPr lang="en-CA" sz="2800" i="1" dirty="0">
                <a:latin typeface="Arial" pitchFamily="34" charset="0"/>
                <a:cs typeface="Arial" pitchFamily="34" charset="0"/>
              </a:rPr>
              <a:t> “identifying information about an individual, whether living or deceased…”</a:t>
            </a:r>
          </a:p>
          <a:p>
            <a:pPr marL="647700" indent="-647700" eaLnBrk="1" hangingPunct="1">
              <a:lnSpc>
                <a:spcPct val="100000"/>
              </a:lnSpc>
              <a:buFont typeface="Arial" pitchFamily="34" charset="0"/>
              <a:buChar char="•"/>
              <a:defRPr/>
            </a:pPr>
            <a:r>
              <a:rPr lang="en-US" sz="2800" i="1" dirty="0" smtClean="0">
                <a:solidFill>
                  <a:schemeClr val="tx1">
                    <a:lumMod val="95000"/>
                    <a:lumOff val="5000"/>
                  </a:schemeClr>
                </a:solidFill>
                <a:latin typeface="Arial" pitchFamily="34" charset="0"/>
                <a:cs typeface="Arial" pitchFamily="34" charset="0"/>
              </a:rPr>
              <a:t>“</a:t>
            </a:r>
            <a:r>
              <a:rPr lang="en-US" sz="2800" b="1" i="1" dirty="0" smtClean="0">
                <a:latin typeface="Arial" pitchFamily="34" charset="0"/>
                <a:cs typeface="Arial" pitchFamily="34" charset="0"/>
              </a:rPr>
              <a:t>Identifying information” </a:t>
            </a:r>
            <a:r>
              <a:rPr lang="en-US" sz="2800" dirty="0" smtClean="0">
                <a:latin typeface="Arial" pitchFamily="34" charset="0"/>
                <a:cs typeface="Arial" pitchFamily="34" charset="0"/>
              </a:rPr>
              <a:t>means “</a:t>
            </a:r>
            <a:r>
              <a:rPr lang="en-US" sz="2800" i="1" dirty="0" smtClean="0">
                <a:latin typeface="Arial" pitchFamily="34" charset="0"/>
                <a:cs typeface="Arial" pitchFamily="34" charset="0"/>
              </a:rPr>
              <a:t>information that identifies an individual or, where it is reasonably foreseeable in the circumstances, could be utilized, either alone or with other information, to identify an individual”</a:t>
            </a:r>
          </a:p>
          <a:p>
            <a:pPr marL="647700" indent="-647700" algn="r" eaLnBrk="1" hangingPunct="1">
              <a:lnSpc>
                <a:spcPct val="100000"/>
              </a:lnSpc>
              <a:buNone/>
              <a:defRPr/>
            </a:pPr>
            <a:r>
              <a:rPr lang="en-CA" sz="1800" i="1" dirty="0" smtClean="0">
                <a:latin typeface="Arial" pitchFamily="34" charset="0"/>
                <a:cs typeface="Arial" pitchFamily="34" charset="0"/>
              </a:rPr>
              <a:t>PHIA s. 3 (f), 3(l)</a:t>
            </a:r>
          </a:p>
          <a:p>
            <a:pPr marL="647700" indent="-647700" eaLnBrk="1" hangingPunct="1">
              <a:lnSpc>
                <a:spcPct val="100000"/>
              </a:lnSpc>
              <a:buFont typeface="Wingdings" pitchFamily="2" charset="2"/>
              <a:buChar char="à"/>
              <a:defRPr/>
            </a:pPr>
            <a:endParaRPr lang="en-CA" sz="2400" dirty="0">
              <a:cs typeface="+mn-cs"/>
            </a:endParaRPr>
          </a:p>
          <a:p>
            <a:pPr marL="1028700" lvl="1" indent="-571500" eaLnBrk="1" hangingPunct="1">
              <a:lnSpc>
                <a:spcPct val="75000"/>
              </a:lnSpc>
              <a:buFontTx/>
              <a:buNone/>
              <a:defRPr/>
            </a:pPr>
            <a:endParaRPr lang="en-CA" sz="2400" dirty="0"/>
          </a:p>
          <a:p>
            <a:pPr marL="1028700" lvl="1" indent="-571500" eaLnBrk="1" hangingPunct="1">
              <a:lnSpc>
                <a:spcPct val="100000"/>
              </a:lnSpc>
              <a:buFontTx/>
              <a:buNone/>
              <a:defRPr/>
            </a:pPr>
            <a:r>
              <a:rPr lang="en-US" sz="2400" i="1" dirty="0"/>
              <a:t> </a:t>
            </a:r>
            <a:r>
              <a:rPr lang="en-US" sz="2400" dirty="0"/>
              <a:t> </a:t>
            </a:r>
            <a:endParaRPr lang="en-US" sz="2400" i="1" dirty="0"/>
          </a:p>
          <a:p>
            <a:pPr marL="647700" indent="-647700" eaLnBrk="1" hangingPunct="1">
              <a:lnSpc>
                <a:spcPct val="75000"/>
              </a:lnSpc>
              <a:defRPr/>
            </a:pPr>
            <a:endParaRPr lang="en-US" sz="2000" dirty="0">
              <a:cs typeface="+mn-cs"/>
            </a:endParaRPr>
          </a:p>
          <a:p>
            <a:pPr marL="647700" indent="-647700" eaLnBrk="1" hangingPunct="1">
              <a:lnSpc>
                <a:spcPct val="75000"/>
              </a:lnSpc>
              <a:defRPr/>
            </a:pPr>
            <a:endParaRPr lang="en-US" sz="2000" i="1" dirty="0">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533400" y="685800"/>
            <a:ext cx="8415337" cy="914400"/>
          </a:xfrm>
        </p:spPr>
        <p:txBody>
          <a:bodyPr/>
          <a:lstStyle/>
          <a:p>
            <a:pPr algn="r" eaLnBrk="1" hangingPunct="1"/>
            <a:r>
              <a:rPr lang="en-CA" sz="3200" i="1" dirty="0" smtClean="0">
                <a:ea typeface="ＭＳ Ｐゴシック"/>
              </a:rPr>
              <a:t> </a:t>
            </a:r>
            <a:br>
              <a:rPr lang="en-CA" sz="3200" i="1" dirty="0" smtClean="0">
                <a:ea typeface="ＭＳ Ｐゴシック"/>
              </a:rPr>
            </a:br>
            <a:r>
              <a:rPr lang="en-CA" sz="3600" i="1" dirty="0" smtClean="0">
                <a:latin typeface="Arial" pitchFamily="34" charset="0"/>
                <a:ea typeface="ＭＳ Ｐゴシック"/>
                <a:cs typeface="Arial" pitchFamily="34" charset="0"/>
              </a:rPr>
              <a:t>Scope – what is </a:t>
            </a:r>
            <a:r>
              <a:rPr lang="en-CA" sz="3600" i="1" u="sng" dirty="0" smtClean="0">
                <a:latin typeface="Arial" pitchFamily="34" charset="0"/>
                <a:ea typeface="ＭＳ Ｐゴシック"/>
                <a:cs typeface="Arial" pitchFamily="34" charset="0"/>
              </a:rPr>
              <a:t>not</a:t>
            </a:r>
            <a:r>
              <a:rPr lang="en-CA" sz="3600" i="1" dirty="0" smtClean="0">
                <a:latin typeface="Arial" pitchFamily="34" charset="0"/>
                <a:ea typeface="ＭＳ Ｐゴシック"/>
                <a:cs typeface="Arial" pitchFamily="34" charset="0"/>
              </a:rPr>
              <a:t> covered?</a:t>
            </a:r>
            <a:br>
              <a:rPr lang="en-CA" sz="3600" i="1" dirty="0" smtClean="0">
                <a:latin typeface="Arial" pitchFamily="34" charset="0"/>
                <a:ea typeface="ＭＳ Ｐゴシック"/>
                <a:cs typeface="Arial" pitchFamily="34" charset="0"/>
              </a:rPr>
            </a:br>
            <a:r>
              <a:rPr lang="en-CA" sz="3600" i="1" dirty="0" smtClean="0">
                <a:latin typeface="Arial" pitchFamily="34" charset="0"/>
                <a:ea typeface="ＭＳ Ｐゴシック"/>
                <a:cs typeface="Arial" pitchFamily="34" charset="0"/>
              </a:rPr>
              <a:t/>
            </a:r>
            <a:br>
              <a:rPr lang="en-CA" sz="3600" i="1" dirty="0" smtClean="0">
                <a:latin typeface="Arial" pitchFamily="34" charset="0"/>
                <a:ea typeface="ＭＳ Ｐゴシック"/>
                <a:cs typeface="Arial" pitchFamily="34" charset="0"/>
              </a:rPr>
            </a:br>
            <a:r>
              <a:rPr lang="en-CA" sz="3600" dirty="0" smtClean="0">
                <a:ea typeface="ＭＳ Ｐゴシック"/>
              </a:rPr>
              <a:t/>
            </a:r>
            <a:br>
              <a:rPr lang="en-CA" sz="3600" dirty="0" smtClean="0">
                <a:ea typeface="ＭＳ Ｐゴシック"/>
              </a:rPr>
            </a:br>
            <a:endParaRPr lang="en-US" sz="3600" dirty="0" smtClean="0">
              <a:ea typeface="ＭＳ Ｐゴシック"/>
            </a:endParaRPr>
          </a:p>
        </p:txBody>
      </p:sp>
      <p:sp>
        <p:nvSpPr>
          <p:cNvPr id="36866" name="Rectangle 3"/>
          <p:cNvSpPr>
            <a:spLocks noGrp="1" noChangeArrowheads="1"/>
          </p:cNvSpPr>
          <p:nvPr>
            <p:ph type="body" idx="4294967295"/>
          </p:nvPr>
        </p:nvSpPr>
        <p:spPr>
          <a:xfrm>
            <a:off x="762000" y="1524000"/>
            <a:ext cx="7658100" cy="5181600"/>
          </a:xfrm>
        </p:spPr>
        <p:txBody>
          <a:bodyPr/>
          <a:lstStyle/>
          <a:p>
            <a:pPr marL="647700" lvl="0" indent="-647700">
              <a:lnSpc>
                <a:spcPct val="150000"/>
              </a:lnSpc>
              <a:buFont typeface="Arial" pitchFamily="34" charset="0"/>
              <a:buChar char="•"/>
              <a:defRPr/>
            </a:pPr>
            <a:r>
              <a:rPr lang="en-US" u="sng" dirty="0">
                <a:solidFill>
                  <a:srgbClr val="000000"/>
                </a:solidFill>
                <a:latin typeface="Arial" pitchFamily="34" charset="0"/>
                <a:cs typeface="Arial" pitchFamily="34" charset="0"/>
              </a:rPr>
              <a:t>Does not</a:t>
            </a:r>
            <a:r>
              <a:rPr lang="en-US" dirty="0">
                <a:solidFill>
                  <a:srgbClr val="000000"/>
                </a:solidFill>
                <a:latin typeface="Arial" pitchFamily="34" charset="0"/>
                <a:cs typeface="Arial" pitchFamily="34" charset="0"/>
              </a:rPr>
              <a:t> apply </a:t>
            </a:r>
            <a:r>
              <a:rPr lang="en-US" dirty="0" smtClean="0">
                <a:solidFill>
                  <a:srgbClr val="000000"/>
                </a:solidFill>
                <a:latin typeface="Arial" pitchFamily="34" charset="0"/>
                <a:cs typeface="Arial" pitchFamily="34" charset="0"/>
              </a:rPr>
              <a:t>to:</a:t>
            </a:r>
          </a:p>
          <a:p>
            <a:pPr marL="1098550" lvl="1" indent="-647700">
              <a:lnSpc>
                <a:spcPct val="150000"/>
              </a:lnSpc>
              <a:buFont typeface="Arial" pitchFamily="34" charset="0"/>
              <a:buChar char="•"/>
              <a:defRPr/>
            </a:pPr>
            <a:r>
              <a:rPr lang="en-US" sz="2800" dirty="0" smtClean="0">
                <a:solidFill>
                  <a:srgbClr val="000000"/>
                </a:solidFill>
                <a:latin typeface="Arial" pitchFamily="34" charset="0"/>
                <a:cs typeface="Arial" pitchFamily="34" charset="0"/>
              </a:rPr>
              <a:t>statistical information</a:t>
            </a:r>
          </a:p>
          <a:p>
            <a:pPr marL="1098550" lvl="1" indent="-647700">
              <a:lnSpc>
                <a:spcPct val="150000"/>
              </a:lnSpc>
              <a:buFont typeface="Arial" pitchFamily="34" charset="0"/>
              <a:buChar char="•"/>
              <a:defRPr/>
            </a:pPr>
            <a:r>
              <a:rPr lang="en-US" sz="2800" dirty="0">
                <a:solidFill>
                  <a:srgbClr val="000000"/>
                </a:solidFill>
                <a:latin typeface="Arial" pitchFamily="34" charset="0"/>
                <a:cs typeface="Arial" pitchFamily="34" charset="0"/>
              </a:rPr>
              <a:t>a</a:t>
            </a:r>
            <a:r>
              <a:rPr lang="en-US" sz="2800" dirty="0" smtClean="0">
                <a:solidFill>
                  <a:srgbClr val="000000"/>
                </a:solidFill>
                <a:latin typeface="Arial" pitchFamily="34" charset="0"/>
                <a:cs typeface="Arial" pitchFamily="34" charset="0"/>
              </a:rPr>
              <a:t>ggregate information</a:t>
            </a:r>
          </a:p>
          <a:p>
            <a:pPr marL="1098550" lvl="1" indent="-647700">
              <a:lnSpc>
                <a:spcPct val="150000"/>
              </a:lnSpc>
              <a:buFont typeface="Arial" pitchFamily="34" charset="0"/>
              <a:buChar char="•"/>
              <a:defRPr/>
            </a:pPr>
            <a:r>
              <a:rPr lang="en-US" sz="2800" dirty="0" smtClean="0">
                <a:solidFill>
                  <a:srgbClr val="000000"/>
                </a:solidFill>
                <a:latin typeface="Arial" pitchFamily="34" charset="0"/>
                <a:cs typeface="Arial" pitchFamily="34" charset="0"/>
              </a:rPr>
              <a:t>de-identified information</a:t>
            </a:r>
          </a:p>
          <a:p>
            <a:pPr marL="647700" indent="-647700">
              <a:lnSpc>
                <a:spcPct val="100000"/>
              </a:lnSpc>
              <a:buFont typeface="Arial" pitchFamily="34" charset="0"/>
              <a:buChar char="•"/>
              <a:defRPr/>
            </a:pPr>
            <a:r>
              <a:rPr lang="en-US" dirty="0" smtClean="0">
                <a:solidFill>
                  <a:srgbClr val="000000"/>
                </a:solidFill>
                <a:latin typeface="Arial" pitchFamily="34" charset="0"/>
                <a:cs typeface="Arial" pitchFamily="34" charset="0"/>
              </a:rPr>
              <a:t>Also does not apply to information related to a provider (e.g. prescribing history)</a:t>
            </a:r>
            <a:endParaRPr lang="en-CA" dirty="0">
              <a:cs typeface="+mn-cs"/>
            </a:endParaRPr>
          </a:p>
          <a:p>
            <a:pPr marL="1028700" lvl="1" indent="-571500" eaLnBrk="1" hangingPunct="1">
              <a:lnSpc>
                <a:spcPct val="75000"/>
              </a:lnSpc>
              <a:buFontTx/>
              <a:buNone/>
              <a:defRPr/>
            </a:pPr>
            <a:endParaRPr lang="en-CA" sz="2400" dirty="0"/>
          </a:p>
          <a:p>
            <a:pPr marL="1028700" lvl="1" indent="-571500" eaLnBrk="1" hangingPunct="1">
              <a:lnSpc>
                <a:spcPct val="100000"/>
              </a:lnSpc>
              <a:buFontTx/>
              <a:buNone/>
              <a:defRPr/>
            </a:pPr>
            <a:r>
              <a:rPr lang="en-US" sz="2400" i="1" dirty="0"/>
              <a:t> </a:t>
            </a:r>
            <a:r>
              <a:rPr lang="en-US" sz="2400" dirty="0"/>
              <a:t> </a:t>
            </a:r>
            <a:endParaRPr lang="en-US" sz="2400" i="1" dirty="0"/>
          </a:p>
          <a:p>
            <a:pPr marL="647700" indent="-647700" eaLnBrk="1" hangingPunct="1">
              <a:lnSpc>
                <a:spcPct val="75000"/>
              </a:lnSpc>
              <a:defRPr/>
            </a:pPr>
            <a:endParaRPr lang="en-US" sz="2000" dirty="0">
              <a:cs typeface="+mn-cs"/>
            </a:endParaRPr>
          </a:p>
          <a:p>
            <a:pPr marL="647700" indent="-647700" eaLnBrk="1" hangingPunct="1">
              <a:lnSpc>
                <a:spcPct val="75000"/>
              </a:lnSpc>
              <a:defRPr/>
            </a:pPr>
            <a:endParaRPr lang="en-US" sz="2000" i="1" dirty="0">
              <a:cs typeface="+mn-cs"/>
            </a:endParaRPr>
          </a:p>
        </p:txBody>
      </p:sp>
    </p:spTree>
    <p:extLst>
      <p:ext uri="{BB962C8B-B14F-4D97-AF65-F5344CB8AC3E}">
        <p14:creationId xmlns:p14="http://schemas.microsoft.com/office/powerpoint/2010/main" val="2721310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304800"/>
            <a:ext cx="8415338" cy="914400"/>
          </a:xfrm>
        </p:spPr>
        <p:txBody>
          <a:bodyPr/>
          <a:lstStyle/>
          <a:p>
            <a:pPr algn="r" eaLnBrk="1" hangingPunct="1"/>
            <a:r>
              <a:rPr lang="en-CA" sz="3200" i="1" dirty="0" smtClean="0">
                <a:ea typeface="ＭＳ Ｐゴシック"/>
              </a:rPr>
              <a:t> </a:t>
            </a:r>
            <a:br>
              <a:rPr lang="en-CA" sz="3200" i="1" dirty="0" smtClean="0">
                <a:ea typeface="ＭＳ Ｐゴシック"/>
              </a:rPr>
            </a:br>
            <a:r>
              <a:rPr lang="en-CA" sz="3600" i="1" dirty="0" smtClean="0">
                <a:latin typeface="Arial" pitchFamily="34" charset="0"/>
                <a:ea typeface="ＭＳ Ｐゴシック"/>
                <a:cs typeface="Arial" pitchFamily="34" charset="0"/>
              </a:rPr>
              <a:t>Scope – Health Care</a:t>
            </a:r>
            <a:r>
              <a:rPr lang="en-CA" sz="3600" dirty="0" smtClean="0">
                <a:latin typeface="Arial" pitchFamily="34" charset="0"/>
                <a:ea typeface="ＭＳ Ｐゴシック"/>
                <a:cs typeface="Arial" pitchFamily="34" charset="0"/>
              </a:rPr>
              <a:t/>
            </a:r>
            <a:br>
              <a:rPr lang="en-CA" sz="3600" dirty="0" smtClean="0">
                <a:latin typeface="Arial" pitchFamily="34" charset="0"/>
                <a:ea typeface="ＭＳ Ｐゴシック"/>
                <a:cs typeface="Arial" pitchFamily="34" charset="0"/>
              </a:rPr>
            </a:br>
            <a:r>
              <a:rPr lang="en-CA" sz="3600" dirty="0" smtClean="0">
                <a:latin typeface="Arial" pitchFamily="34" charset="0"/>
                <a:ea typeface="ＭＳ Ｐゴシック"/>
                <a:cs typeface="Arial" pitchFamily="34" charset="0"/>
              </a:rPr>
              <a:t/>
            </a:r>
            <a:br>
              <a:rPr lang="en-CA" sz="3600" dirty="0" smtClean="0">
                <a:latin typeface="Arial" pitchFamily="34" charset="0"/>
                <a:ea typeface="ＭＳ Ｐゴシック"/>
                <a:cs typeface="Arial" pitchFamily="34" charset="0"/>
              </a:rPr>
            </a:br>
            <a:r>
              <a:rPr lang="en-CA" sz="800" i="1" dirty="0" smtClean="0">
                <a:latin typeface="Arial" pitchFamily="34" charset="0"/>
                <a:ea typeface="ＭＳ Ｐゴシック"/>
                <a:cs typeface="Arial" pitchFamily="34" charset="0"/>
              </a:rPr>
              <a:t/>
            </a:r>
            <a:br>
              <a:rPr lang="en-CA" sz="800" i="1" dirty="0" smtClean="0">
                <a:latin typeface="Arial" pitchFamily="34" charset="0"/>
                <a:ea typeface="ＭＳ Ｐゴシック"/>
                <a:cs typeface="Arial" pitchFamily="34" charset="0"/>
              </a:rPr>
            </a:br>
            <a:endParaRPr lang="en-US" sz="1800" i="1" dirty="0" smtClean="0">
              <a:latin typeface="Arial" pitchFamily="34" charset="0"/>
              <a:ea typeface="ＭＳ Ｐゴシック"/>
              <a:cs typeface="Arial" pitchFamily="34" charset="0"/>
            </a:endParaRPr>
          </a:p>
        </p:txBody>
      </p:sp>
      <p:sp>
        <p:nvSpPr>
          <p:cNvPr id="36866" name="Rectangle 3"/>
          <p:cNvSpPr>
            <a:spLocks noGrp="1" noChangeArrowheads="1"/>
          </p:cNvSpPr>
          <p:nvPr>
            <p:ph type="body" idx="4294967295"/>
          </p:nvPr>
        </p:nvSpPr>
        <p:spPr>
          <a:xfrm>
            <a:off x="533400" y="990600"/>
            <a:ext cx="8610600" cy="5181600"/>
          </a:xfrm>
        </p:spPr>
        <p:txBody>
          <a:bodyPr/>
          <a:lstStyle/>
          <a:p>
            <a:pPr>
              <a:buNone/>
            </a:pPr>
            <a:r>
              <a:rPr lang="en-US" sz="2400" b="1" dirty="0" smtClean="0"/>
              <a:t>	</a:t>
            </a:r>
          </a:p>
          <a:p>
            <a:pPr>
              <a:buNone/>
            </a:pPr>
            <a:r>
              <a:rPr lang="en-US" sz="2400" b="1" dirty="0" smtClean="0">
                <a:latin typeface="Arial" pitchFamily="34" charset="0"/>
                <a:cs typeface="Arial" pitchFamily="34" charset="0"/>
              </a:rPr>
              <a:t>	</a:t>
            </a:r>
            <a:r>
              <a:rPr lang="en-US" sz="2800" b="1" dirty="0" smtClean="0">
                <a:latin typeface="Arial" pitchFamily="34" charset="0"/>
                <a:cs typeface="Arial" pitchFamily="34" charset="0"/>
              </a:rPr>
              <a:t>“Health Care” </a:t>
            </a:r>
            <a:r>
              <a:rPr lang="en-US" sz="2800" dirty="0" smtClean="0">
                <a:latin typeface="Arial" pitchFamily="34" charset="0"/>
                <a:cs typeface="Arial" pitchFamily="34" charset="0"/>
              </a:rPr>
              <a:t>- an observation, examination, assessment, care, service or procedure in relation to an individual that is carried out, provided or undertaken for one or more of the following health related purposes:</a:t>
            </a:r>
            <a:endParaRPr lang="en-US" sz="1200" dirty="0" smtClean="0">
              <a:latin typeface="Arial" pitchFamily="34" charset="0"/>
              <a:cs typeface="Arial" pitchFamily="34" charset="0"/>
            </a:endParaRPr>
          </a:p>
          <a:p>
            <a:pPr>
              <a:buNone/>
            </a:pPr>
            <a:endParaRPr lang="en-US" sz="1100" dirty="0" smtClean="0">
              <a:latin typeface="Arial" pitchFamily="34" charset="0"/>
              <a:cs typeface="Arial" pitchFamily="34" charset="0"/>
            </a:endParaRPr>
          </a:p>
          <a:p>
            <a:pPr marL="914400" lvl="1" indent="-457200">
              <a:buFont typeface="+mj-lt"/>
              <a:buAutoNum type="alphaLcParenR"/>
            </a:pPr>
            <a:r>
              <a:rPr lang="en-US" sz="2800" dirty="0" smtClean="0">
                <a:latin typeface="Arial" pitchFamily="34" charset="0"/>
                <a:cs typeface="Arial" pitchFamily="34" charset="0"/>
              </a:rPr>
              <a:t>the diagnosis, treatment or maintenance of an individual's physical or mental condition, </a:t>
            </a:r>
          </a:p>
          <a:p>
            <a:pPr marL="914400" lvl="1" indent="-457200">
              <a:buFont typeface="+mj-lt"/>
              <a:buAutoNum type="alphaLcParenR"/>
            </a:pPr>
            <a:endParaRPr lang="en-US" sz="1000" dirty="0" smtClean="0">
              <a:latin typeface="Arial" pitchFamily="34" charset="0"/>
              <a:cs typeface="Arial" pitchFamily="34" charset="0"/>
            </a:endParaRPr>
          </a:p>
          <a:p>
            <a:pPr marL="914400" lvl="1" indent="-457200">
              <a:buFont typeface="+mj-lt"/>
              <a:buAutoNum type="alphaLcParenR"/>
            </a:pPr>
            <a:r>
              <a:rPr lang="en-US" sz="2800" dirty="0" smtClean="0">
                <a:latin typeface="Arial" pitchFamily="34" charset="0"/>
                <a:cs typeface="Arial" pitchFamily="34" charset="0"/>
              </a:rPr>
              <a:t>the prevention of disease or injury, </a:t>
            </a:r>
          </a:p>
          <a:p>
            <a:pPr marL="914400" lvl="1" indent="-457200">
              <a:buFont typeface="+mj-lt"/>
              <a:buAutoNum type="alphaLcParenR"/>
            </a:pPr>
            <a:endParaRPr lang="en-US" sz="1000" dirty="0" smtClean="0">
              <a:latin typeface="Arial" pitchFamily="34" charset="0"/>
              <a:cs typeface="Arial" pitchFamily="34" charset="0"/>
            </a:endParaRPr>
          </a:p>
          <a:p>
            <a:pPr marL="914400" lvl="1" indent="-457200">
              <a:buFont typeface="+mj-lt"/>
              <a:buAutoNum type="alphaLcParenR"/>
            </a:pPr>
            <a:r>
              <a:rPr lang="en-US" sz="2800" dirty="0" smtClean="0">
                <a:latin typeface="Arial" pitchFamily="34" charset="0"/>
                <a:cs typeface="Arial" pitchFamily="34" charset="0"/>
              </a:rPr>
              <a:t>the promotion and protection of health, </a:t>
            </a:r>
          </a:p>
          <a:p>
            <a:pPr marL="647700" indent="-647700" eaLnBrk="1" hangingPunct="1">
              <a:lnSpc>
                <a:spcPct val="100000"/>
              </a:lnSpc>
              <a:buFont typeface="Wingdings" pitchFamily="2" charset="2"/>
              <a:buChar char="ü"/>
              <a:defRPr/>
            </a:pPr>
            <a:endParaRPr lang="en-CA" sz="2200" b="1" dirty="0">
              <a:cs typeface="+mn-cs"/>
            </a:endParaRPr>
          </a:p>
          <a:p>
            <a:pPr marL="1028700" lvl="1" indent="-571500" eaLnBrk="1" hangingPunct="1">
              <a:lnSpc>
                <a:spcPct val="75000"/>
              </a:lnSpc>
              <a:buFontTx/>
              <a:buNone/>
              <a:defRPr/>
            </a:pPr>
            <a:endParaRPr lang="en-CA" sz="2400" dirty="0"/>
          </a:p>
          <a:p>
            <a:pPr marL="1028700" lvl="1" indent="-571500" eaLnBrk="1" hangingPunct="1">
              <a:lnSpc>
                <a:spcPct val="100000"/>
              </a:lnSpc>
              <a:buFontTx/>
              <a:buNone/>
              <a:defRPr/>
            </a:pPr>
            <a:r>
              <a:rPr lang="en-US" sz="2400" i="1" dirty="0"/>
              <a:t> </a:t>
            </a:r>
            <a:r>
              <a:rPr lang="en-US" sz="2400" dirty="0"/>
              <a:t> </a:t>
            </a:r>
            <a:endParaRPr lang="en-US" sz="2400" i="1" dirty="0"/>
          </a:p>
          <a:p>
            <a:pPr marL="647700" indent="-647700" eaLnBrk="1" hangingPunct="1">
              <a:lnSpc>
                <a:spcPct val="75000"/>
              </a:lnSpc>
              <a:defRPr/>
            </a:pPr>
            <a:endParaRPr lang="en-US" sz="2000" dirty="0">
              <a:cs typeface="+mn-cs"/>
            </a:endParaRPr>
          </a:p>
          <a:p>
            <a:pPr marL="647700" indent="-647700" eaLnBrk="1" hangingPunct="1">
              <a:lnSpc>
                <a:spcPct val="75000"/>
              </a:lnSpc>
              <a:defRPr/>
            </a:pPr>
            <a:endParaRPr lang="en-US" sz="2000" i="1" dirty="0">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219200"/>
            <a:ext cx="7239000" cy="5478423"/>
          </a:xfrm>
          <a:prstGeom prst="rect">
            <a:avLst/>
          </a:prstGeom>
          <a:noFill/>
        </p:spPr>
        <p:txBody>
          <a:bodyPr wrap="square" rtlCol="0">
            <a:spAutoFit/>
          </a:bodyPr>
          <a:lstStyle/>
          <a:p>
            <a:pPr marL="914400" lvl="1" indent="-457200">
              <a:buFont typeface="+mj-lt"/>
              <a:buAutoNum type="alphaLcParenR" startAt="4"/>
            </a:pPr>
            <a:r>
              <a:rPr lang="en-US" sz="2800" dirty="0" smtClean="0"/>
              <a:t>palliative care, </a:t>
            </a:r>
            <a:endParaRPr lang="en-US" sz="1000" dirty="0" smtClean="0"/>
          </a:p>
          <a:p>
            <a:pPr marL="914400" lvl="1" indent="-457200">
              <a:buFont typeface="+mj-lt"/>
              <a:buAutoNum type="alphaLcParenR" startAt="4"/>
            </a:pPr>
            <a:endParaRPr lang="en-US" sz="1000" dirty="0" smtClean="0"/>
          </a:p>
          <a:p>
            <a:pPr marL="914400" lvl="1" indent="-457200">
              <a:buFont typeface="+mj-lt"/>
              <a:buAutoNum type="alphaLcParenR" startAt="4"/>
            </a:pPr>
            <a:r>
              <a:rPr lang="en-US" sz="2800" dirty="0" smtClean="0"/>
              <a:t>the compounding, dispensing or selling of a drug, health-care aid, device, product, equipment or other item to an individual or for the use of an individual, under a prescription, or  </a:t>
            </a:r>
          </a:p>
          <a:p>
            <a:pPr marL="914400" lvl="1" indent="-457200">
              <a:buFont typeface="+mj-lt"/>
              <a:buAutoNum type="alphaLcParenR" startAt="4"/>
            </a:pPr>
            <a:endParaRPr lang="en-US" sz="1000" dirty="0" smtClean="0"/>
          </a:p>
          <a:p>
            <a:pPr marL="914400" lvl="1" indent="-457200">
              <a:buFont typeface="+mj-lt"/>
              <a:buAutoNum type="alphaLcParenR" startAt="4"/>
            </a:pPr>
            <a:r>
              <a:rPr lang="en-US" sz="2800" dirty="0" smtClean="0"/>
              <a:t>a program or service designated as a health-care service in the regulations</a:t>
            </a:r>
          </a:p>
          <a:p>
            <a:pPr marL="914400" lvl="1" indent="-457200"/>
            <a:r>
              <a:rPr lang="en-US" sz="2800" dirty="0" smtClean="0"/>
              <a:t>	(e.g. Adult Protection assessments)</a:t>
            </a:r>
          </a:p>
          <a:p>
            <a:pPr marL="914400" lvl="1" indent="-457200"/>
            <a:endParaRPr lang="en-US" sz="1600" dirty="0" smtClean="0"/>
          </a:p>
          <a:p>
            <a:pPr marL="914400" lvl="1" indent="-457200" algn="r"/>
            <a:r>
              <a:rPr lang="en-US" i="1" dirty="0" smtClean="0"/>
              <a:t>PHIA s. 3(k)</a:t>
            </a:r>
          </a:p>
          <a:p>
            <a:pPr marL="914400" lvl="1" indent="-457200"/>
            <a:r>
              <a:rPr lang="en-US" sz="2800" dirty="0" smtClean="0">
                <a:solidFill>
                  <a:srgbClr val="00B050"/>
                </a:solidFill>
              </a:rPr>
              <a:t>	</a:t>
            </a:r>
          </a:p>
          <a:p>
            <a:pPr marL="914400" lvl="1" indent="-457200"/>
            <a:endParaRPr lang="en-US" dirty="0"/>
          </a:p>
        </p:txBody>
      </p:sp>
      <p:sp>
        <p:nvSpPr>
          <p:cNvPr id="3" name="Rectangle 2"/>
          <p:cNvSpPr txBox="1">
            <a:spLocks noChangeArrowheads="1"/>
          </p:cNvSpPr>
          <p:nvPr/>
        </p:nvSpPr>
        <p:spPr bwMode="auto">
          <a:xfrm>
            <a:off x="457200" y="152400"/>
            <a:ext cx="8415338"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85000"/>
              </a:lnSpc>
              <a:spcBef>
                <a:spcPct val="0"/>
              </a:spcBef>
              <a:spcAft>
                <a:spcPct val="0"/>
              </a:spcAft>
              <a:buClrTx/>
              <a:buSzTx/>
              <a:buFontTx/>
              <a:buNone/>
              <a:tabLst/>
              <a:defRPr/>
            </a:pPr>
            <a:r>
              <a:rPr kumimoji="0" lang="en-CA" sz="3200" b="1" i="1" u="none" strike="noStrike" kern="0" cap="none" spc="0" normalizeH="0" baseline="0" noProof="0" dirty="0" smtClean="0">
                <a:ln>
                  <a:noFill/>
                </a:ln>
                <a:solidFill>
                  <a:schemeClr val="tx1"/>
                </a:solidFill>
                <a:effectLst/>
                <a:uLnTx/>
                <a:uFillTx/>
                <a:latin typeface="+mj-lt"/>
                <a:ea typeface="ＭＳ Ｐゴシック"/>
                <a:cs typeface="ＭＳ Ｐゴシック"/>
              </a:rPr>
              <a:t> </a:t>
            </a:r>
            <a:br>
              <a:rPr kumimoji="0" lang="en-CA" sz="3200" b="1" i="1" u="none" strike="noStrike" kern="0" cap="none" spc="0" normalizeH="0" baseline="0" noProof="0" dirty="0" smtClean="0">
                <a:ln>
                  <a:noFill/>
                </a:ln>
                <a:solidFill>
                  <a:schemeClr val="tx1"/>
                </a:solidFill>
                <a:effectLst/>
                <a:uLnTx/>
                <a:uFillTx/>
                <a:latin typeface="+mj-lt"/>
                <a:ea typeface="ＭＳ Ｐゴシック"/>
                <a:cs typeface="ＭＳ Ｐゴシック"/>
              </a:rPr>
            </a:br>
            <a:r>
              <a:rPr kumimoji="0" lang="en-CA" sz="3600" b="1" i="1" u="none" strike="noStrike" kern="0" cap="none" spc="0" normalizeH="0" baseline="0" noProof="0" dirty="0" smtClean="0">
                <a:ln>
                  <a:noFill/>
                </a:ln>
                <a:solidFill>
                  <a:schemeClr val="tx1"/>
                </a:solidFill>
                <a:effectLst/>
                <a:uLnTx/>
                <a:uFillTx/>
                <a:ea typeface="ＭＳ Ｐゴシック"/>
              </a:rPr>
              <a:t>Scope – Health Care</a:t>
            </a:r>
            <a:r>
              <a:rPr kumimoji="0" lang="en-CA" sz="3600" b="1" u="none" strike="noStrike" kern="0" cap="none" spc="0" normalizeH="0" baseline="0" noProof="0" dirty="0" smtClean="0">
                <a:ln>
                  <a:noFill/>
                </a:ln>
                <a:solidFill>
                  <a:schemeClr val="tx1"/>
                </a:solidFill>
                <a:effectLst/>
                <a:uLnTx/>
                <a:uFillTx/>
                <a:latin typeface="+mj-lt"/>
                <a:ea typeface="ＭＳ Ｐゴシック"/>
                <a:cs typeface="ＭＳ Ｐゴシック"/>
              </a:rPr>
              <a:t/>
            </a:r>
            <a:br>
              <a:rPr kumimoji="0" lang="en-CA" sz="3600" b="1" u="none" strike="noStrike" kern="0" cap="none" spc="0" normalizeH="0" baseline="0" noProof="0" dirty="0" smtClean="0">
                <a:ln>
                  <a:noFill/>
                </a:ln>
                <a:solidFill>
                  <a:schemeClr val="tx1"/>
                </a:solidFill>
                <a:effectLst/>
                <a:uLnTx/>
                <a:uFillTx/>
                <a:latin typeface="+mj-lt"/>
                <a:ea typeface="ＭＳ Ｐゴシック"/>
                <a:cs typeface="ＭＳ Ｐゴシック"/>
              </a:rPr>
            </a:br>
            <a:r>
              <a:rPr kumimoji="0" lang="en-CA" sz="800" b="1" u="none" strike="noStrike" kern="0" cap="none" spc="0" normalizeH="0" baseline="0" noProof="0" dirty="0" smtClean="0">
                <a:ln>
                  <a:noFill/>
                </a:ln>
                <a:solidFill>
                  <a:schemeClr val="tx1"/>
                </a:solidFill>
                <a:effectLst/>
                <a:uLnTx/>
                <a:uFillTx/>
                <a:latin typeface="+mj-lt"/>
                <a:ea typeface="ＭＳ Ｐゴシック"/>
                <a:cs typeface="ＭＳ Ｐゴシック"/>
              </a:rPr>
              <a:t/>
            </a:r>
            <a:br>
              <a:rPr kumimoji="0" lang="en-CA" sz="800" b="1" u="none" strike="noStrike" kern="0" cap="none" spc="0" normalizeH="0" baseline="0" noProof="0" dirty="0" smtClean="0">
                <a:ln>
                  <a:noFill/>
                </a:ln>
                <a:solidFill>
                  <a:schemeClr val="tx1"/>
                </a:solidFill>
                <a:effectLst/>
                <a:uLnTx/>
                <a:uFillTx/>
                <a:latin typeface="+mj-lt"/>
                <a:ea typeface="ＭＳ Ｐゴシック"/>
                <a:cs typeface="ＭＳ Ｐゴシック"/>
              </a:rPr>
            </a:br>
            <a:r>
              <a:rPr kumimoji="0" lang="en-CA" sz="800" b="1" i="1" u="none" strike="noStrike" kern="0" cap="none" spc="0" normalizeH="0" baseline="0" noProof="0" dirty="0" smtClean="0">
                <a:ln>
                  <a:noFill/>
                </a:ln>
                <a:solidFill>
                  <a:schemeClr val="tx1"/>
                </a:solidFill>
                <a:effectLst/>
                <a:uLnTx/>
                <a:uFillTx/>
                <a:latin typeface="+mj-lt"/>
                <a:ea typeface="ＭＳ Ｐゴシック"/>
                <a:cs typeface="ＭＳ Ｐゴシック"/>
              </a:rPr>
              <a:t/>
            </a:r>
            <a:br>
              <a:rPr kumimoji="0" lang="en-CA" sz="800" b="1" i="1" u="none" strike="noStrike" kern="0" cap="none" spc="0" normalizeH="0" baseline="0" noProof="0" dirty="0" smtClean="0">
                <a:ln>
                  <a:noFill/>
                </a:ln>
                <a:solidFill>
                  <a:schemeClr val="tx1"/>
                </a:solidFill>
                <a:effectLst/>
                <a:uLnTx/>
                <a:uFillTx/>
                <a:latin typeface="+mj-lt"/>
                <a:ea typeface="ＭＳ Ｐゴシック"/>
                <a:cs typeface="ＭＳ Ｐゴシック"/>
              </a:rPr>
            </a:br>
            <a:endParaRPr kumimoji="0" lang="en-US" sz="1800" b="1" i="1" u="none" strike="noStrike" kern="0" cap="none" spc="0" normalizeH="0" baseline="0" noProof="0" dirty="0" smtClean="0">
              <a:ln>
                <a:noFill/>
              </a:ln>
              <a:solidFill>
                <a:schemeClr val="tx1"/>
              </a:solidFill>
              <a:effectLst/>
              <a:uLnTx/>
              <a:uFillTx/>
              <a:latin typeface="+mj-lt"/>
              <a:ea typeface="ＭＳ Ｐゴシック"/>
              <a:cs typeface="ＭＳ Ｐゴシック"/>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eaLnBrk="1" hangingPunct="1">
              <a:defRPr/>
            </a:pPr>
            <a:r>
              <a:rPr lang="en-CA" sz="3600" i="1" dirty="0" smtClean="0">
                <a:latin typeface="Arial" pitchFamily="34" charset="0"/>
                <a:cs typeface="Arial" pitchFamily="34" charset="0"/>
              </a:rPr>
              <a:t>Consent Models </a:t>
            </a:r>
            <a:r>
              <a:rPr lang="en-CA" i="1" dirty="0">
                <a:latin typeface="Arial" pitchFamily="34" charset="0"/>
                <a:cs typeface="Arial" pitchFamily="34" charset="0"/>
              </a:rPr>
              <a:t>U</a:t>
            </a:r>
            <a:r>
              <a:rPr lang="en-CA" sz="3600" i="1" dirty="0" smtClean="0">
                <a:latin typeface="Arial" pitchFamily="34" charset="0"/>
                <a:cs typeface="Arial" pitchFamily="34" charset="0"/>
              </a:rPr>
              <a:t>nder PHIA</a:t>
            </a:r>
            <a:endParaRPr lang="en-CA" sz="3600" i="1" dirty="0">
              <a:latin typeface="Arial" pitchFamily="34" charset="0"/>
              <a:cs typeface="Arial" pitchFamily="34" charset="0"/>
            </a:endParaRPr>
          </a:p>
        </p:txBody>
      </p:sp>
      <p:sp>
        <p:nvSpPr>
          <p:cNvPr id="6" name="Content Placeholder 5"/>
          <p:cNvSpPr>
            <a:spLocks noGrp="1"/>
          </p:cNvSpPr>
          <p:nvPr>
            <p:ph sz="half" idx="1"/>
          </p:nvPr>
        </p:nvSpPr>
        <p:spPr>
          <a:xfrm>
            <a:off x="990600" y="1371600"/>
            <a:ext cx="7543800" cy="4648200"/>
          </a:xfrm>
        </p:spPr>
        <p:txBody>
          <a:bodyPr/>
          <a:lstStyle/>
          <a:p>
            <a:pPr marL="0" indent="0" eaLnBrk="1" hangingPunct="1">
              <a:buFont typeface="Wingdings 3" pitchFamily="18" charset="2"/>
              <a:buNone/>
              <a:defRPr/>
            </a:pPr>
            <a:r>
              <a:rPr lang="en-CA" b="1" dirty="0" smtClean="0">
                <a:latin typeface="Arial" pitchFamily="34" charset="0"/>
                <a:cs typeface="Arial" pitchFamily="34" charset="0"/>
              </a:rPr>
              <a:t>Express consent</a:t>
            </a:r>
            <a:endParaRPr lang="en-CA" dirty="0" smtClean="0">
              <a:latin typeface="Arial" pitchFamily="34" charset="0"/>
              <a:cs typeface="Arial" pitchFamily="34" charset="0"/>
            </a:endParaRPr>
          </a:p>
          <a:p>
            <a:pPr lvl="1" eaLnBrk="1" hangingPunct="1">
              <a:buFont typeface="Arial" pitchFamily="34" charset="0"/>
              <a:buChar char="•"/>
              <a:defRPr/>
            </a:pPr>
            <a:r>
              <a:rPr lang="en-CA" dirty="0" smtClean="0">
                <a:latin typeface="Arial" pitchFamily="34" charset="0"/>
                <a:cs typeface="Arial" pitchFamily="34" charset="0"/>
              </a:rPr>
              <a:t>oral or written</a:t>
            </a:r>
          </a:p>
          <a:p>
            <a:pPr marL="0" indent="0" eaLnBrk="1" hangingPunct="1">
              <a:buFont typeface="Wingdings 3" pitchFamily="18" charset="2"/>
              <a:buNone/>
              <a:defRPr/>
            </a:pPr>
            <a:endParaRPr lang="en-CA" sz="1200" b="1" dirty="0" smtClean="0">
              <a:latin typeface="Arial" pitchFamily="34" charset="0"/>
              <a:cs typeface="Arial" pitchFamily="34" charset="0"/>
            </a:endParaRPr>
          </a:p>
          <a:p>
            <a:pPr marL="0" indent="0" eaLnBrk="1" hangingPunct="1">
              <a:buFont typeface="Wingdings 3" pitchFamily="18" charset="2"/>
              <a:buNone/>
              <a:defRPr/>
            </a:pPr>
            <a:r>
              <a:rPr lang="en-CA" b="1" dirty="0" smtClean="0">
                <a:latin typeface="Arial" pitchFamily="34" charset="0"/>
                <a:cs typeface="Arial" pitchFamily="34" charset="0"/>
              </a:rPr>
              <a:t>Knowledgeable implied consent</a:t>
            </a:r>
          </a:p>
          <a:p>
            <a:pPr lvl="1" eaLnBrk="1" hangingPunct="1">
              <a:buFont typeface="Arial" pitchFamily="34" charset="0"/>
              <a:buChar char="•"/>
              <a:defRPr/>
            </a:pPr>
            <a:r>
              <a:rPr lang="en-CA" dirty="0" smtClean="0">
                <a:latin typeface="Arial" pitchFamily="34" charset="0"/>
                <a:cs typeface="Arial" pitchFamily="34" charset="0"/>
              </a:rPr>
              <a:t>used </a:t>
            </a:r>
            <a:r>
              <a:rPr lang="en-CA" u="sng" dirty="0" smtClean="0">
                <a:latin typeface="Arial" pitchFamily="34" charset="0"/>
                <a:cs typeface="Arial" pitchFamily="34" charset="0"/>
              </a:rPr>
              <a:t>only</a:t>
            </a:r>
            <a:r>
              <a:rPr lang="en-CA" dirty="0" smtClean="0">
                <a:latin typeface="Arial" pitchFamily="34" charset="0"/>
                <a:cs typeface="Arial" pitchFamily="34" charset="0"/>
              </a:rPr>
              <a:t> within </a:t>
            </a:r>
            <a:r>
              <a:rPr lang="en-CA" dirty="0">
                <a:latin typeface="Arial" pitchFamily="34" charset="0"/>
                <a:cs typeface="Arial" pitchFamily="34" charset="0"/>
              </a:rPr>
              <a:t>circle of </a:t>
            </a:r>
            <a:r>
              <a:rPr lang="en-CA" dirty="0" smtClean="0">
                <a:latin typeface="Arial" pitchFamily="34" charset="0"/>
                <a:cs typeface="Arial" pitchFamily="34" charset="0"/>
              </a:rPr>
              <a:t>care</a:t>
            </a:r>
          </a:p>
          <a:p>
            <a:pPr marL="0" indent="0" eaLnBrk="1" hangingPunct="1">
              <a:buFont typeface="Wingdings 3" pitchFamily="18" charset="2"/>
              <a:buNone/>
              <a:defRPr/>
            </a:pPr>
            <a:endParaRPr lang="en-CA" sz="1200" b="1" dirty="0" smtClean="0">
              <a:latin typeface="Arial" pitchFamily="34" charset="0"/>
              <a:cs typeface="Arial" pitchFamily="34" charset="0"/>
            </a:endParaRPr>
          </a:p>
          <a:p>
            <a:pPr marL="0" indent="0" eaLnBrk="1" hangingPunct="1">
              <a:buFont typeface="Wingdings 3" pitchFamily="18" charset="2"/>
              <a:buNone/>
              <a:defRPr/>
            </a:pPr>
            <a:r>
              <a:rPr lang="en-CA" b="1" dirty="0" smtClean="0">
                <a:latin typeface="Arial" pitchFamily="34" charset="0"/>
                <a:cs typeface="Arial" pitchFamily="34" charset="0"/>
              </a:rPr>
              <a:t>Without consent</a:t>
            </a:r>
          </a:p>
          <a:p>
            <a:pPr lvl="1" eaLnBrk="1" hangingPunct="1">
              <a:buFont typeface="Arial" pitchFamily="34" charset="0"/>
              <a:buChar char="•"/>
              <a:defRPr/>
            </a:pPr>
            <a:r>
              <a:rPr lang="en-CA" dirty="0">
                <a:latin typeface="Arial" pitchFamily="34" charset="0"/>
                <a:cs typeface="Arial" pitchFamily="34" charset="0"/>
              </a:rPr>
              <a:t>c</a:t>
            </a:r>
            <a:r>
              <a:rPr lang="en-CA" dirty="0" smtClean="0">
                <a:latin typeface="Arial" pitchFamily="34" charset="0"/>
                <a:cs typeface="Arial" pitchFamily="34" charset="0"/>
              </a:rPr>
              <a:t>overed in sections 31 (collection), 35 (use) and 38 (disclosure)</a:t>
            </a:r>
          </a:p>
          <a:p>
            <a:pPr lvl="1" eaLnBrk="1" hangingPunct="1">
              <a:buFont typeface="Arial" pitchFamily="34" charset="0"/>
              <a:buChar char="•"/>
              <a:defRPr/>
            </a:pPr>
            <a:r>
              <a:rPr lang="en-US" dirty="0">
                <a:latin typeface="Arial" pitchFamily="34" charset="0"/>
                <a:cs typeface="Arial" pitchFamily="34" charset="0"/>
              </a:rPr>
              <a:t>c</a:t>
            </a:r>
            <a:r>
              <a:rPr lang="en-US" dirty="0" smtClean="0">
                <a:latin typeface="Arial" pitchFamily="34" charset="0"/>
                <a:cs typeface="Arial" pitchFamily="34" charset="0"/>
              </a:rPr>
              <a:t>ustodian </a:t>
            </a:r>
            <a:r>
              <a:rPr lang="en-US" u="sng" dirty="0" smtClean="0">
                <a:latin typeface="Arial" pitchFamily="34" charset="0"/>
                <a:cs typeface="Arial" pitchFamily="34" charset="0"/>
              </a:rPr>
              <a:t>may</a:t>
            </a:r>
            <a:r>
              <a:rPr lang="en-US" dirty="0" smtClean="0">
                <a:latin typeface="Arial" pitchFamily="34" charset="0"/>
                <a:cs typeface="Arial" pitchFamily="34" charset="0"/>
              </a:rPr>
              <a:t> collect, use and disclose without consent, but may also choose to seek consent</a:t>
            </a:r>
            <a:endParaRPr lang="en-CA" sz="1800" dirty="0" smtClean="0">
              <a:latin typeface="Arial" pitchFamily="34" charset="0"/>
              <a:cs typeface="Arial" pitchFamily="34" charset="0"/>
            </a:endParaRPr>
          </a:p>
          <a:p>
            <a:pPr marL="0" indent="0" eaLnBrk="1" hangingPunct="1">
              <a:buFont typeface="Wingdings 3" pitchFamily="18" charset="2"/>
              <a:buNone/>
              <a:defRPr/>
            </a:pPr>
            <a:r>
              <a:rPr lang="en-CA" dirty="0">
                <a:latin typeface="Arial" pitchFamily="34" charset="0"/>
                <a:cs typeface="Arial" pitchFamily="34" charset="0"/>
              </a:rPr>
              <a:t>	</a:t>
            </a:r>
          </a:p>
        </p:txBody>
      </p:sp>
    </p:spTree>
    <p:extLst>
      <p:ext uri="{BB962C8B-B14F-4D97-AF65-F5344CB8AC3E}">
        <p14:creationId xmlns:p14="http://schemas.microsoft.com/office/powerpoint/2010/main" val="255705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473" y="762000"/>
            <a:ext cx="8305800" cy="7273786"/>
          </a:xfrm>
          <a:prstGeom prst="rect">
            <a:avLst/>
          </a:prstGeom>
          <a:noFill/>
        </p:spPr>
        <p:txBody>
          <a:bodyPr wrap="square" rtlCol="0">
            <a:spAutoFit/>
          </a:bodyPr>
          <a:lstStyle/>
          <a:p>
            <a:pPr lvl="1" algn="ctr">
              <a:spcBef>
                <a:spcPts val="0"/>
              </a:spcBef>
              <a:spcAft>
                <a:spcPts val="1000"/>
              </a:spcAft>
            </a:pPr>
            <a:r>
              <a:rPr lang="en-US" sz="2800" b="1" u="sng" dirty="0" smtClean="0">
                <a:ea typeface="Calibri"/>
              </a:rPr>
              <a:t>DISCLAIMER</a:t>
            </a:r>
            <a:endParaRPr lang="en-CA" sz="2800" dirty="0" smtClean="0">
              <a:ea typeface="Calibri"/>
            </a:endParaRPr>
          </a:p>
          <a:p>
            <a:pPr lvl="1" algn="ctr">
              <a:spcBef>
                <a:spcPts val="1800"/>
              </a:spcBef>
              <a:spcAft>
                <a:spcPts val="1800"/>
              </a:spcAft>
            </a:pPr>
            <a:r>
              <a:rPr lang="en-CA" sz="2800" dirty="0" smtClean="0">
                <a:ea typeface="Calibri"/>
              </a:rPr>
              <a:t>This </a:t>
            </a:r>
            <a:r>
              <a:rPr lang="en-CA" sz="2800" dirty="0">
                <a:ea typeface="Calibri"/>
              </a:rPr>
              <a:t>presentation has been prepared by the </a:t>
            </a:r>
            <a:r>
              <a:rPr lang="en-CA" sz="2800" dirty="0" smtClean="0">
                <a:ea typeface="Calibri"/>
              </a:rPr>
              <a:t>Nova Scotia </a:t>
            </a:r>
            <a:r>
              <a:rPr lang="en-CA" sz="2800" dirty="0">
                <a:ea typeface="Calibri"/>
              </a:rPr>
              <a:t>Department of Health and Wellness </a:t>
            </a:r>
            <a:r>
              <a:rPr lang="en-CA" sz="2800" dirty="0" smtClean="0">
                <a:ea typeface="Calibri"/>
              </a:rPr>
              <a:t>to </a:t>
            </a:r>
            <a:r>
              <a:rPr lang="en-CA" sz="2800" dirty="0">
                <a:ea typeface="Calibri"/>
              </a:rPr>
              <a:t>assist custodians in understanding their roles and responsibilities under the </a:t>
            </a:r>
            <a:r>
              <a:rPr lang="en-CA" sz="2800" i="1" dirty="0">
                <a:ea typeface="Calibri"/>
              </a:rPr>
              <a:t>Personal Health Information </a:t>
            </a:r>
            <a:r>
              <a:rPr lang="en-CA" sz="2800" i="1" dirty="0" smtClean="0">
                <a:ea typeface="Calibri"/>
              </a:rPr>
              <a:t>Act (PHIA).</a:t>
            </a:r>
            <a:endParaRPr lang="en-CA" sz="2800" dirty="0">
              <a:ea typeface="Calibri"/>
            </a:endParaRPr>
          </a:p>
          <a:p>
            <a:pPr lvl="1" algn="ctr">
              <a:spcBef>
                <a:spcPts val="1800"/>
              </a:spcBef>
              <a:spcAft>
                <a:spcPts val="1800"/>
              </a:spcAft>
            </a:pPr>
            <a:r>
              <a:rPr lang="en-CA" sz="2800" dirty="0">
                <a:ea typeface="Calibri"/>
              </a:rPr>
              <a:t>The content is the interpretation of the </a:t>
            </a:r>
            <a:r>
              <a:rPr lang="en-CA" sz="2800" dirty="0" smtClean="0">
                <a:ea typeface="Calibri"/>
              </a:rPr>
              <a:t>Department of Health and Wellness, and </a:t>
            </a:r>
            <a:r>
              <a:rPr lang="en-CA" sz="2800" dirty="0">
                <a:ea typeface="Calibri"/>
              </a:rPr>
              <a:t>it is not intended to constitute legal advice. </a:t>
            </a:r>
          </a:p>
          <a:p>
            <a:pPr lvl="1">
              <a:lnSpc>
                <a:spcPct val="150000"/>
              </a:lnSpc>
              <a:spcBef>
                <a:spcPts val="0"/>
              </a:spcBef>
              <a:spcAft>
                <a:spcPts val="1000"/>
              </a:spcAft>
            </a:pPr>
            <a:endParaRPr lang="en-US" sz="2200" dirty="0" smtClean="0">
              <a:ea typeface="Calibri"/>
            </a:endParaRPr>
          </a:p>
          <a:p>
            <a:pPr marL="800100" lvl="1" indent="-342900">
              <a:spcBef>
                <a:spcPts val="0"/>
              </a:spcBef>
              <a:spcAft>
                <a:spcPts val="1000"/>
              </a:spcAft>
              <a:buFont typeface="Arial" pitchFamily="34" charset="0"/>
              <a:buChar char="•"/>
            </a:pPr>
            <a:endParaRPr lang="en-US" sz="2200" dirty="0" smtClean="0">
              <a:ea typeface="Calibri"/>
            </a:endParaRPr>
          </a:p>
          <a:p>
            <a:pPr marL="800100" lvl="1" indent="-342900">
              <a:spcBef>
                <a:spcPts val="0"/>
              </a:spcBef>
              <a:spcAft>
                <a:spcPts val="1000"/>
              </a:spcAft>
            </a:pPr>
            <a:endParaRPr lang="en-US" sz="2000" dirty="0" smtClean="0">
              <a:ea typeface="Calibri"/>
            </a:endParaRPr>
          </a:p>
          <a:p>
            <a:pPr marL="800100" lvl="1" indent="-342900">
              <a:spcBef>
                <a:spcPts val="0"/>
              </a:spcBef>
              <a:spcAft>
                <a:spcPts val="1000"/>
              </a:spcAft>
            </a:pPr>
            <a:endParaRPr lang="en-US" sz="2000" dirty="0" smtClean="0">
              <a:ea typeface="Calibri"/>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415338" cy="1143000"/>
          </a:xfrm>
        </p:spPr>
        <p:txBody>
          <a:bodyPr/>
          <a:lstStyle/>
          <a:p>
            <a:pPr algn="r" eaLnBrk="1" hangingPunct="1">
              <a:defRPr/>
            </a:pPr>
            <a:r>
              <a:rPr lang="en-CA" sz="3600" i="1" dirty="0" smtClean="0">
                <a:latin typeface="Arial" pitchFamily="34" charset="0"/>
                <a:cs typeface="Arial" pitchFamily="34" charset="0"/>
              </a:rPr>
              <a:t>Consent Standards </a:t>
            </a:r>
            <a:r>
              <a:rPr lang="en-CA" i="1" dirty="0">
                <a:latin typeface="Arial" pitchFamily="34" charset="0"/>
                <a:cs typeface="Arial" pitchFamily="34" charset="0"/>
              </a:rPr>
              <a:t>U</a:t>
            </a:r>
            <a:r>
              <a:rPr lang="en-CA" sz="3600" i="1" dirty="0" smtClean="0">
                <a:latin typeface="Arial" pitchFamily="34" charset="0"/>
                <a:cs typeface="Arial" pitchFamily="34" charset="0"/>
              </a:rPr>
              <a:t>nder PHIA</a:t>
            </a:r>
            <a:endParaRPr lang="en-CA" sz="3600" i="1" dirty="0">
              <a:latin typeface="Arial" pitchFamily="34" charset="0"/>
              <a:cs typeface="Arial" pitchFamily="34" charset="0"/>
            </a:endParaRPr>
          </a:p>
        </p:txBody>
      </p:sp>
      <p:sp>
        <p:nvSpPr>
          <p:cNvPr id="6" name="Content Placeholder 5"/>
          <p:cNvSpPr>
            <a:spLocks noGrp="1"/>
          </p:cNvSpPr>
          <p:nvPr>
            <p:ph sz="half" idx="1"/>
          </p:nvPr>
        </p:nvSpPr>
        <p:spPr>
          <a:xfrm>
            <a:off x="1219200" y="1752600"/>
            <a:ext cx="7162800" cy="3962400"/>
          </a:xfrm>
        </p:spPr>
        <p:txBody>
          <a:bodyPr/>
          <a:lstStyle/>
          <a:p>
            <a:pPr marL="0" indent="0" eaLnBrk="1" hangingPunct="1">
              <a:buFont typeface="Wingdings 3" pitchFamily="18" charset="2"/>
              <a:buNone/>
              <a:defRPr/>
            </a:pPr>
            <a:r>
              <a:rPr lang="en-CA" dirty="0" smtClean="0">
                <a:latin typeface="Arial" pitchFamily="34" charset="0"/>
                <a:cs typeface="Arial" pitchFamily="34" charset="0"/>
              </a:rPr>
              <a:t>Consent must:</a:t>
            </a:r>
          </a:p>
          <a:p>
            <a:pPr>
              <a:defRPr/>
            </a:pPr>
            <a:r>
              <a:rPr lang="en-US" dirty="0">
                <a:latin typeface="Arial" pitchFamily="34" charset="0"/>
                <a:cs typeface="Arial" pitchFamily="34" charset="0"/>
              </a:rPr>
              <a:t>b</a:t>
            </a:r>
            <a:r>
              <a:rPr lang="en-US" dirty="0" smtClean="0">
                <a:latin typeface="Arial" pitchFamily="34" charset="0"/>
                <a:cs typeface="Arial" pitchFamily="34" charset="0"/>
              </a:rPr>
              <a:t>e given by the individual or the individual’s substitute decision maker;</a:t>
            </a:r>
            <a:endParaRPr lang="en-CA" dirty="0" smtClean="0">
              <a:latin typeface="Arial" pitchFamily="34" charset="0"/>
              <a:cs typeface="Arial" pitchFamily="34" charset="0"/>
            </a:endParaRPr>
          </a:p>
          <a:p>
            <a:pPr eaLnBrk="1" hangingPunct="1">
              <a:defRPr/>
            </a:pPr>
            <a:r>
              <a:rPr lang="en-CA" dirty="0">
                <a:latin typeface="Arial" pitchFamily="34" charset="0"/>
                <a:cs typeface="Arial" pitchFamily="34" charset="0"/>
              </a:rPr>
              <a:t>b</a:t>
            </a:r>
            <a:r>
              <a:rPr lang="en-CA" dirty="0" smtClean="0">
                <a:latin typeface="Arial" pitchFamily="34" charset="0"/>
                <a:cs typeface="Arial" pitchFamily="34" charset="0"/>
              </a:rPr>
              <a:t>e knowledgeable;</a:t>
            </a:r>
          </a:p>
          <a:p>
            <a:pPr eaLnBrk="1" hangingPunct="1">
              <a:defRPr/>
            </a:pPr>
            <a:r>
              <a:rPr lang="en-US" dirty="0">
                <a:latin typeface="Arial" pitchFamily="34" charset="0"/>
                <a:cs typeface="Arial" pitchFamily="34" charset="0"/>
              </a:rPr>
              <a:t>b</a:t>
            </a:r>
            <a:r>
              <a:rPr lang="en-US" dirty="0" smtClean="0">
                <a:latin typeface="Arial" pitchFamily="34" charset="0"/>
                <a:cs typeface="Arial" pitchFamily="34" charset="0"/>
              </a:rPr>
              <a:t>e specific to the information at issue; and</a:t>
            </a:r>
          </a:p>
          <a:p>
            <a:pPr eaLnBrk="1" hangingPunct="1">
              <a:defRPr/>
            </a:pPr>
            <a:r>
              <a:rPr lang="en-US" dirty="0">
                <a:latin typeface="Arial" pitchFamily="34" charset="0"/>
                <a:cs typeface="Arial" pitchFamily="34" charset="0"/>
              </a:rPr>
              <a:t>b</a:t>
            </a:r>
            <a:r>
              <a:rPr lang="en-US" dirty="0" smtClean="0">
                <a:latin typeface="Arial" pitchFamily="34" charset="0"/>
                <a:cs typeface="Arial" pitchFamily="34" charset="0"/>
              </a:rPr>
              <a:t>e voluntary</a:t>
            </a:r>
          </a:p>
          <a:p>
            <a:pPr marL="0" indent="0" algn="r" eaLnBrk="1" hangingPunct="1">
              <a:buNone/>
              <a:defRPr/>
            </a:pPr>
            <a:r>
              <a:rPr lang="en-US" sz="1800" i="1" dirty="0" smtClean="0">
                <a:latin typeface="Arial" pitchFamily="34" charset="0"/>
                <a:cs typeface="Arial" pitchFamily="34" charset="0"/>
              </a:rPr>
              <a:t>PHIA s. 13</a:t>
            </a:r>
            <a:endParaRPr lang="en-CA" sz="1800" i="1" dirty="0" smtClean="0">
              <a:latin typeface="Arial" pitchFamily="34" charset="0"/>
              <a:cs typeface="Arial" pitchFamily="34" charset="0"/>
            </a:endParaRPr>
          </a:p>
          <a:p>
            <a:pPr marL="0" indent="0" eaLnBrk="1" hangingPunct="1">
              <a:buFont typeface="Wingdings 3" pitchFamily="18" charset="2"/>
              <a:buNone/>
              <a:defRPr/>
            </a:pPr>
            <a:r>
              <a:rPr lang="en-CA" dirty="0"/>
              <a:t>	</a:t>
            </a:r>
          </a:p>
        </p:txBody>
      </p:sp>
    </p:spTree>
    <p:extLst>
      <p:ext uri="{BB962C8B-B14F-4D97-AF65-F5344CB8AC3E}">
        <p14:creationId xmlns:p14="http://schemas.microsoft.com/office/powerpoint/2010/main" val="3183072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lstStyle/>
          <a:p>
            <a:pPr algn="r"/>
            <a:r>
              <a:rPr lang="en-US" sz="3600" i="1" dirty="0" smtClean="0">
                <a:latin typeface="Arial" pitchFamily="34" charset="0"/>
                <a:cs typeface="Arial" pitchFamily="34" charset="0"/>
              </a:rPr>
              <a:t>Express Consent</a:t>
            </a:r>
            <a:r>
              <a:rPr lang="en-US" sz="3200" dirty="0" smtClean="0"/>
              <a:t/>
            </a:r>
            <a:br>
              <a:rPr lang="en-US" sz="3200" dirty="0" smtClean="0"/>
            </a:br>
            <a:endParaRPr lang="en-US" sz="3200" dirty="0"/>
          </a:p>
        </p:txBody>
      </p:sp>
      <p:sp>
        <p:nvSpPr>
          <p:cNvPr id="4" name="Content Placeholder 3"/>
          <p:cNvSpPr>
            <a:spLocks noGrp="1"/>
          </p:cNvSpPr>
          <p:nvPr>
            <p:ph sz="half" idx="2"/>
          </p:nvPr>
        </p:nvSpPr>
        <p:spPr>
          <a:xfrm>
            <a:off x="838200" y="1371600"/>
            <a:ext cx="7772400" cy="5059363"/>
          </a:xfrm>
        </p:spPr>
        <p:txBody>
          <a:bodyPr>
            <a:normAutofit/>
          </a:bodyPr>
          <a:lstStyle/>
          <a:p>
            <a:pPr>
              <a:buNone/>
            </a:pPr>
            <a:endParaRPr lang="en-US" dirty="0" smtClean="0"/>
          </a:p>
          <a:p>
            <a:r>
              <a:rPr lang="en-US" sz="2800" dirty="0" smtClean="0">
                <a:latin typeface="Arial" pitchFamily="34" charset="0"/>
                <a:cs typeface="Arial" pitchFamily="34" charset="0"/>
              </a:rPr>
              <a:t>Express consent is required for </a:t>
            </a:r>
            <a:r>
              <a:rPr lang="en-US" sz="2800" u="sng" dirty="0" smtClean="0">
                <a:latin typeface="Arial" pitchFamily="34" charset="0"/>
                <a:cs typeface="Arial" pitchFamily="34" charset="0"/>
              </a:rPr>
              <a:t>collection and use</a:t>
            </a:r>
            <a:r>
              <a:rPr lang="en-US" sz="2800" dirty="0" smtClean="0">
                <a:latin typeface="Arial" pitchFamily="34" charset="0"/>
                <a:cs typeface="Arial" pitchFamily="34" charset="0"/>
              </a:rPr>
              <a:t> for:</a:t>
            </a:r>
          </a:p>
          <a:p>
            <a:pPr lvl="1">
              <a:buFont typeface="Arial" pitchFamily="34" charset="0"/>
              <a:buChar char="•"/>
            </a:pPr>
            <a:endParaRPr lang="en-US" sz="1000" dirty="0" smtClean="0">
              <a:latin typeface="Arial" pitchFamily="34" charset="0"/>
              <a:cs typeface="Arial" pitchFamily="34" charset="0"/>
            </a:endParaRPr>
          </a:p>
          <a:p>
            <a:pPr lvl="1">
              <a:buFont typeface="Arial" pitchFamily="34" charset="0"/>
              <a:buChar char="•"/>
            </a:pPr>
            <a:endParaRPr lang="en-US" sz="1000" dirty="0" smtClean="0">
              <a:latin typeface="Arial" pitchFamily="34" charset="0"/>
              <a:cs typeface="Arial" pitchFamily="34" charset="0"/>
            </a:endParaRPr>
          </a:p>
          <a:p>
            <a:pPr lvl="1">
              <a:buFont typeface="Arial" pitchFamily="34" charset="0"/>
              <a:buChar char="•"/>
            </a:pPr>
            <a:r>
              <a:rPr lang="en-US" sz="2800" dirty="0" smtClean="0">
                <a:latin typeface="Arial" pitchFamily="34" charset="0"/>
                <a:cs typeface="Arial" pitchFamily="34" charset="0"/>
              </a:rPr>
              <a:t>fund-raising activities</a:t>
            </a:r>
          </a:p>
          <a:p>
            <a:pPr lvl="1">
              <a:buFont typeface="Arial" pitchFamily="34" charset="0"/>
              <a:buChar char="•"/>
            </a:pPr>
            <a:endParaRPr lang="en-US" sz="1000" dirty="0" smtClean="0">
              <a:latin typeface="Arial" pitchFamily="34" charset="0"/>
              <a:cs typeface="Arial" pitchFamily="34" charset="0"/>
            </a:endParaRPr>
          </a:p>
          <a:p>
            <a:pPr lvl="1">
              <a:buFont typeface="Arial" pitchFamily="34" charset="0"/>
              <a:buChar char="•"/>
            </a:pPr>
            <a:r>
              <a:rPr lang="en-US" sz="2800" dirty="0" smtClean="0">
                <a:latin typeface="Arial" pitchFamily="34" charset="0"/>
                <a:cs typeface="Arial" pitchFamily="34" charset="0"/>
              </a:rPr>
              <a:t>market research or marketing any service for a commercial purpose</a:t>
            </a:r>
          </a:p>
          <a:p>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594"/>
            <a:ext cx="8229600" cy="1447800"/>
          </a:xfrm>
        </p:spPr>
        <p:txBody>
          <a:bodyPr/>
          <a:lstStyle/>
          <a:p>
            <a:pPr algn="r"/>
            <a:r>
              <a:rPr lang="en-US" sz="3600" i="1" dirty="0" smtClean="0">
                <a:latin typeface="Arial" pitchFamily="34" charset="0"/>
                <a:cs typeface="Arial" pitchFamily="34" charset="0"/>
              </a:rPr>
              <a:t>Express Consent</a:t>
            </a:r>
            <a:r>
              <a:rPr lang="en-US" sz="3200" dirty="0" smtClean="0">
                <a:latin typeface="Arial" pitchFamily="34" charset="0"/>
                <a:cs typeface="Arial" pitchFamily="34" charset="0"/>
              </a:rPr>
              <a:t/>
            </a:r>
            <a:br>
              <a:rPr lang="en-US" sz="3200" dirty="0" smtClean="0">
                <a:latin typeface="Arial" pitchFamily="34" charset="0"/>
                <a:cs typeface="Arial" pitchFamily="34" charset="0"/>
              </a:rPr>
            </a:br>
            <a:endParaRPr lang="en-US" sz="3200" dirty="0">
              <a:latin typeface="Arial" pitchFamily="34" charset="0"/>
              <a:cs typeface="Arial" pitchFamily="34" charset="0"/>
            </a:endParaRPr>
          </a:p>
        </p:txBody>
      </p:sp>
      <p:sp>
        <p:nvSpPr>
          <p:cNvPr id="4" name="Content Placeholder 3"/>
          <p:cNvSpPr>
            <a:spLocks noGrp="1"/>
          </p:cNvSpPr>
          <p:nvPr>
            <p:ph sz="half" idx="2"/>
          </p:nvPr>
        </p:nvSpPr>
        <p:spPr>
          <a:xfrm>
            <a:off x="838200" y="1219200"/>
            <a:ext cx="7772400" cy="5059363"/>
          </a:xfrm>
        </p:spPr>
        <p:txBody>
          <a:bodyPr>
            <a:normAutofit/>
          </a:bodyPr>
          <a:lstStyle/>
          <a:p>
            <a:pPr marL="0" indent="0">
              <a:buNone/>
            </a:pPr>
            <a:r>
              <a:rPr lang="en-US" sz="2800" dirty="0" smtClean="0">
                <a:latin typeface="Arial" pitchFamily="34" charset="0"/>
                <a:cs typeface="Arial" pitchFamily="34" charset="0"/>
              </a:rPr>
              <a:t>Express consent is required for </a:t>
            </a:r>
            <a:r>
              <a:rPr lang="en-US" sz="2800" u="sng" dirty="0" smtClean="0">
                <a:latin typeface="Arial" pitchFamily="34" charset="0"/>
                <a:cs typeface="Arial" pitchFamily="34" charset="0"/>
              </a:rPr>
              <a:t>disclosure</a:t>
            </a:r>
            <a:r>
              <a:rPr lang="en-US" sz="2800" dirty="0" smtClean="0">
                <a:latin typeface="Arial" pitchFamily="34" charset="0"/>
                <a:cs typeface="Arial" pitchFamily="34" charset="0"/>
              </a:rPr>
              <a:t>:</a:t>
            </a:r>
            <a:endParaRPr lang="en-US" sz="1000" dirty="0" smtClean="0">
              <a:latin typeface="Arial" pitchFamily="34" charset="0"/>
              <a:cs typeface="Arial" pitchFamily="34" charset="0"/>
            </a:endParaRPr>
          </a:p>
          <a:p>
            <a:pPr lvl="1">
              <a:buFont typeface="Arial" pitchFamily="34" charset="0"/>
              <a:buChar char="•"/>
            </a:pPr>
            <a:endParaRPr lang="en-US" sz="1000" dirty="0" smtClean="0">
              <a:latin typeface="Arial" pitchFamily="34" charset="0"/>
              <a:cs typeface="Arial" pitchFamily="34" charset="0"/>
            </a:endParaRPr>
          </a:p>
          <a:p>
            <a:pPr lvl="1">
              <a:lnSpc>
                <a:spcPct val="100000"/>
              </a:lnSpc>
              <a:spcBef>
                <a:spcPts val="600"/>
              </a:spcBef>
              <a:buFont typeface="Arial" pitchFamily="34" charset="0"/>
              <a:buChar char="•"/>
            </a:pPr>
            <a:r>
              <a:rPr lang="en-US" sz="2400" dirty="0">
                <a:latin typeface="Arial" pitchFamily="34" charset="0"/>
                <a:cs typeface="Arial" pitchFamily="34" charset="0"/>
              </a:rPr>
              <a:t>f</a:t>
            </a:r>
            <a:r>
              <a:rPr lang="en-US" sz="2400" dirty="0" smtClean="0">
                <a:latin typeface="Arial" pitchFamily="34" charset="0"/>
                <a:cs typeface="Arial" pitchFamily="34" charset="0"/>
              </a:rPr>
              <a:t>rom a custodian to a non-custodian*</a:t>
            </a:r>
          </a:p>
          <a:p>
            <a:pPr lvl="1">
              <a:lnSpc>
                <a:spcPct val="100000"/>
              </a:lnSpc>
              <a:spcBef>
                <a:spcPts val="600"/>
              </a:spcBef>
              <a:buFont typeface="Arial" pitchFamily="34" charset="0"/>
              <a:buChar char="•"/>
            </a:pPr>
            <a:r>
              <a:rPr lang="en-US" sz="2400" dirty="0" smtClean="0">
                <a:latin typeface="Arial" pitchFamily="34" charset="0"/>
                <a:cs typeface="Arial" pitchFamily="34" charset="0"/>
              </a:rPr>
              <a:t>from a custodian to another custodian for a non-health care purpose</a:t>
            </a:r>
          </a:p>
          <a:p>
            <a:pPr lvl="1">
              <a:lnSpc>
                <a:spcPct val="100000"/>
              </a:lnSpc>
              <a:spcBef>
                <a:spcPts val="600"/>
              </a:spcBef>
              <a:buFont typeface="Arial" pitchFamily="34" charset="0"/>
              <a:buChar char="•"/>
            </a:pPr>
            <a:r>
              <a:rPr lang="en-US" sz="2400" dirty="0" smtClean="0">
                <a:latin typeface="Arial" pitchFamily="34" charset="0"/>
                <a:cs typeface="Arial" pitchFamily="34" charset="0"/>
              </a:rPr>
              <a:t>fund-raising activities</a:t>
            </a:r>
          </a:p>
          <a:p>
            <a:pPr lvl="1">
              <a:lnSpc>
                <a:spcPct val="100000"/>
              </a:lnSpc>
              <a:spcBef>
                <a:spcPts val="600"/>
              </a:spcBef>
              <a:buFont typeface="Arial" pitchFamily="34" charset="0"/>
              <a:buChar char="•"/>
            </a:pPr>
            <a:r>
              <a:rPr lang="en-US" sz="2400" dirty="0" smtClean="0">
                <a:latin typeface="Arial" pitchFamily="34" charset="0"/>
                <a:cs typeface="Arial" pitchFamily="34" charset="0"/>
              </a:rPr>
              <a:t>market research or marketing any service for a commercial purpose</a:t>
            </a:r>
          </a:p>
          <a:p>
            <a:pPr lvl="1">
              <a:lnSpc>
                <a:spcPct val="100000"/>
              </a:lnSpc>
              <a:spcBef>
                <a:spcPts val="600"/>
              </a:spcBef>
              <a:buFont typeface="Arial" pitchFamily="34" charset="0"/>
              <a:buChar char="•"/>
            </a:pPr>
            <a:r>
              <a:rPr lang="en-US" sz="2400" dirty="0" smtClean="0">
                <a:latin typeface="Arial" pitchFamily="34" charset="0"/>
                <a:cs typeface="Arial" pitchFamily="34" charset="0"/>
              </a:rPr>
              <a:t>to the media</a:t>
            </a:r>
          </a:p>
          <a:p>
            <a:pPr lvl="1">
              <a:lnSpc>
                <a:spcPct val="100000"/>
              </a:lnSpc>
              <a:spcBef>
                <a:spcPts val="600"/>
              </a:spcBef>
              <a:buFont typeface="Arial" pitchFamily="34" charset="0"/>
              <a:buChar char="•"/>
            </a:pPr>
            <a:r>
              <a:rPr lang="en-US" sz="2400" dirty="0">
                <a:latin typeface="Arial" pitchFamily="34" charset="0"/>
                <a:cs typeface="Arial" pitchFamily="34" charset="0"/>
              </a:rPr>
              <a:t>p</a:t>
            </a:r>
            <a:r>
              <a:rPr lang="en-US" sz="2400" dirty="0" smtClean="0">
                <a:latin typeface="Arial" pitchFamily="34" charset="0"/>
                <a:cs typeface="Arial" pitchFamily="34" charset="0"/>
              </a:rPr>
              <a:t>erson or organization for research (s. 57)</a:t>
            </a:r>
            <a:endParaRPr lang="en-US" sz="2400" dirty="0">
              <a:latin typeface="Arial" pitchFamily="34" charset="0"/>
              <a:cs typeface="Arial" pitchFamily="34" charset="0"/>
            </a:endParaRPr>
          </a:p>
          <a:p>
            <a:pPr lvl="1">
              <a:lnSpc>
                <a:spcPct val="100000"/>
              </a:lnSpc>
              <a:spcBef>
                <a:spcPts val="600"/>
              </a:spcBef>
              <a:buFont typeface="Arial" pitchFamily="34" charset="0"/>
              <a:buChar char="•"/>
            </a:pPr>
            <a:endParaRPr lang="en-US" sz="800" dirty="0" smtClean="0">
              <a:latin typeface="Arial" pitchFamily="34" charset="0"/>
              <a:cs typeface="Arial" pitchFamily="34" charset="0"/>
            </a:endParaRPr>
          </a:p>
          <a:p>
            <a:pPr marL="0" indent="0" algn="r">
              <a:buNone/>
            </a:pPr>
            <a:r>
              <a:rPr lang="en-US" sz="2000" dirty="0" smtClean="0">
                <a:latin typeface="Arial" pitchFamily="34" charset="0"/>
                <a:cs typeface="Arial" pitchFamily="34" charset="0"/>
              </a:rPr>
              <a:t>*unless required or authorized by law</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233891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850313" cy="1143000"/>
          </a:xfrm>
        </p:spPr>
        <p:txBody>
          <a:bodyPr/>
          <a:lstStyle/>
          <a:p>
            <a:pPr algn="r"/>
            <a:r>
              <a:rPr lang="en-US" sz="3600" i="1" dirty="0" smtClean="0">
                <a:latin typeface="Arial" pitchFamily="34" charset="0"/>
                <a:cs typeface="Arial" pitchFamily="34" charset="0"/>
              </a:rPr>
              <a:t>Knowledgeable Implied Consent</a:t>
            </a:r>
            <a:endParaRPr lang="en-US" sz="3600" i="1" dirty="0">
              <a:latin typeface="Arial" pitchFamily="34" charset="0"/>
              <a:cs typeface="Arial" pitchFamily="34" charset="0"/>
            </a:endParaRPr>
          </a:p>
        </p:txBody>
      </p:sp>
      <p:sp>
        <p:nvSpPr>
          <p:cNvPr id="3" name="TextBox 2"/>
          <p:cNvSpPr txBox="1"/>
          <p:nvPr/>
        </p:nvSpPr>
        <p:spPr>
          <a:xfrm>
            <a:off x="457200" y="1676400"/>
            <a:ext cx="8229600" cy="4647426"/>
          </a:xfrm>
          <a:prstGeom prst="rect">
            <a:avLst/>
          </a:prstGeom>
          <a:noFill/>
        </p:spPr>
        <p:txBody>
          <a:bodyPr wrap="square" rtlCol="0">
            <a:spAutoFit/>
          </a:bodyPr>
          <a:lstStyle/>
          <a:p>
            <a:pPr lvl="1">
              <a:lnSpc>
                <a:spcPct val="150000"/>
              </a:lnSpc>
            </a:pPr>
            <a:r>
              <a:rPr lang="en-US" sz="2400" dirty="0" smtClean="0"/>
              <a:t> “</a:t>
            </a:r>
            <a:r>
              <a:rPr lang="en-US" sz="2400" i="1" dirty="0" smtClean="0"/>
              <a:t>Unless this Act requires express consent or makes exception to the requirement for consent, </a:t>
            </a:r>
            <a:r>
              <a:rPr lang="en-US" sz="2400" b="1" i="1" dirty="0" smtClean="0"/>
              <a:t>knowledgeable implied consent </a:t>
            </a:r>
            <a:r>
              <a:rPr lang="en-US" sz="2400" i="1" dirty="0" smtClean="0"/>
              <a:t>may be accepted as consent for the collection, use and disclosure of personal health information.” (PHIA s. 12)</a:t>
            </a:r>
          </a:p>
          <a:p>
            <a:pPr lvl="1"/>
            <a:endParaRPr lang="en-US" sz="1000" i="1" dirty="0" smtClean="0"/>
          </a:p>
          <a:p>
            <a:pPr marL="914400" lvl="1" indent="-457200">
              <a:buFont typeface="Arial" pitchFamily="34" charset="0"/>
              <a:buChar char="•"/>
            </a:pPr>
            <a:r>
              <a:rPr lang="en-US" sz="2400" dirty="0" smtClean="0"/>
              <a:t>Knowledgeable implied consent is the basis for exchange of information between custodians within the “circle of care”</a:t>
            </a:r>
          </a:p>
          <a:p>
            <a:pPr marL="914400" lvl="1" indent="-457200">
              <a:buFont typeface="Arial" pitchFamily="34" charset="0"/>
              <a:buChar char="•"/>
            </a:pPr>
            <a:endParaRPr lang="en-US" sz="2400" dirty="0" smtClean="0"/>
          </a:p>
          <a:p>
            <a:pPr marL="914400" lvl="1" indent="-457200">
              <a:buFont typeface="Arial" pitchFamily="34" charset="0"/>
              <a:buChar char="•"/>
            </a:pPr>
            <a:endParaRPr lang="en-US" sz="10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152400"/>
            <a:ext cx="8415338" cy="1143000"/>
          </a:xfrm>
        </p:spPr>
        <p:txBody>
          <a:bodyPr/>
          <a:lstStyle/>
          <a:p>
            <a:pPr algn="r" eaLnBrk="1" hangingPunct="1"/>
            <a:r>
              <a:rPr lang="en-US" sz="3600" i="1" dirty="0" smtClean="0">
                <a:latin typeface="Arial" pitchFamily="34" charset="0"/>
                <a:ea typeface="ＭＳ Ｐゴシック"/>
                <a:cs typeface="Arial" pitchFamily="34" charset="0"/>
              </a:rPr>
              <a:t>“Circle of Care”</a:t>
            </a:r>
          </a:p>
        </p:txBody>
      </p:sp>
      <p:sp>
        <p:nvSpPr>
          <p:cNvPr id="22531" name="Content Placeholder 3"/>
          <p:cNvSpPr>
            <a:spLocks noGrp="1"/>
          </p:cNvSpPr>
          <p:nvPr>
            <p:ph idx="1"/>
          </p:nvPr>
        </p:nvSpPr>
        <p:spPr>
          <a:xfrm>
            <a:off x="990600" y="1066800"/>
            <a:ext cx="7620000" cy="4648200"/>
          </a:xfrm>
        </p:spPr>
        <p:txBody>
          <a:bodyPr/>
          <a:lstStyle/>
          <a:p>
            <a:pPr eaLnBrk="1" hangingPunct="1">
              <a:buNone/>
            </a:pPr>
            <a:endParaRPr lang="en-US" sz="2400" b="1" dirty="0" smtClean="0">
              <a:latin typeface="Arial" pitchFamily="34" charset="0"/>
              <a:ea typeface="ＭＳ Ｐゴシック"/>
              <a:cs typeface="Arial" pitchFamily="34" charset="0"/>
            </a:endParaRPr>
          </a:p>
          <a:p>
            <a:pPr eaLnBrk="1" hangingPunct="1"/>
            <a:r>
              <a:rPr lang="en-US" sz="2400" dirty="0" smtClean="0">
                <a:latin typeface="Arial" pitchFamily="34" charset="0"/>
                <a:ea typeface="ＭＳ Ｐゴシック"/>
                <a:cs typeface="Arial" pitchFamily="34" charset="0"/>
              </a:rPr>
              <a:t>The term </a:t>
            </a:r>
            <a:r>
              <a:rPr lang="en-US" sz="2400" b="1" i="1" dirty="0" smtClean="0">
                <a:latin typeface="Arial" pitchFamily="34" charset="0"/>
                <a:ea typeface="ＭＳ Ｐゴシック"/>
                <a:cs typeface="Arial" pitchFamily="34" charset="0"/>
              </a:rPr>
              <a:t>“circle of care” </a:t>
            </a:r>
            <a:r>
              <a:rPr lang="en-US" sz="2400" dirty="0" smtClean="0">
                <a:latin typeface="Arial" pitchFamily="34" charset="0"/>
                <a:ea typeface="ＭＳ Ｐゴシック"/>
                <a:cs typeface="Arial" pitchFamily="34" charset="0"/>
              </a:rPr>
              <a:t>is not used in </a:t>
            </a:r>
            <a:r>
              <a:rPr lang="en-US" sz="2400" i="1" dirty="0" smtClean="0">
                <a:latin typeface="Arial" pitchFamily="34" charset="0"/>
                <a:ea typeface="ＭＳ Ｐゴシック"/>
                <a:cs typeface="Arial" pitchFamily="34" charset="0"/>
              </a:rPr>
              <a:t>PHIA</a:t>
            </a:r>
            <a:endParaRPr lang="en-US" sz="1000" dirty="0" smtClean="0">
              <a:latin typeface="Arial" pitchFamily="34" charset="0"/>
              <a:ea typeface="ＭＳ Ｐゴシック"/>
              <a:cs typeface="Arial" pitchFamily="34" charset="0"/>
            </a:endParaRPr>
          </a:p>
          <a:p>
            <a:pPr eaLnBrk="1" hangingPunct="1">
              <a:lnSpc>
                <a:spcPct val="100000"/>
              </a:lnSpc>
            </a:pPr>
            <a:r>
              <a:rPr lang="en-US" sz="2400" dirty="0" smtClean="0">
                <a:latin typeface="Arial" pitchFamily="34" charset="0"/>
                <a:ea typeface="ＭＳ Ｐゴシック"/>
                <a:cs typeface="Arial" pitchFamily="34" charset="0"/>
              </a:rPr>
              <a:t>Circle of care is a term commonly used to describe the ability of certain health information custodians to assume</a:t>
            </a:r>
            <a:r>
              <a:rPr lang="en-US" sz="2400" i="1" dirty="0" smtClean="0">
                <a:latin typeface="Arial" pitchFamily="34" charset="0"/>
                <a:ea typeface="ＭＳ Ｐゴシック"/>
                <a:cs typeface="Arial" pitchFamily="34" charset="0"/>
              </a:rPr>
              <a:t> </a:t>
            </a:r>
            <a:r>
              <a:rPr lang="en-US" sz="2400" dirty="0" smtClean="0">
                <a:latin typeface="Arial" pitchFamily="34" charset="0"/>
                <a:ea typeface="ＭＳ Ｐゴシック"/>
                <a:cs typeface="Arial" pitchFamily="34" charset="0"/>
              </a:rPr>
              <a:t>an individual’s </a:t>
            </a:r>
            <a:r>
              <a:rPr lang="en-US" sz="2400" b="1" i="1" dirty="0" smtClean="0">
                <a:latin typeface="Arial" pitchFamily="34" charset="0"/>
                <a:ea typeface="ＭＳ Ｐゴシック"/>
                <a:cs typeface="Arial" pitchFamily="34" charset="0"/>
              </a:rPr>
              <a:t>knowledgeable implied consent </a:t>
            </a:r>
            <a:r>
              <a:rPr lang="en-US" sz="2400" dirty="0" smtClean="0">
                <a:latin typeface="Arial" pitchFamily="34" charset="0"/>
                <a:ea typeface="ＭＳ Ｐゴシック"/>
                <a:cs typeface="Arial" pitchFamily="34" charset="0"/>
              </a:rPr>
              <a:t>to collect, use or disclose personal health information for the purpose of providing health care </a:t>
            </a:r>
            <a:endParaRPr lang="en-US" sz="1000" dirty="0" smtClean="0">
              <a:latin typeface="Arial" pitchFamily="34" charset="0"/>
              <a:ea typeface="ＭＳ Ｐゴシック"/>
              <a:cs typeface="Arial" pitchFamily="34" charset="0"/>
            </a:endParaRPr>
          </a:p>
          <a:p>
            <a:pPr eaLnBrk="1" hangingPunct="1">
              <a:lnSpc>
                <a:spcPct val="100000"/>
              </a:lnSpc>
            </a:pPr>
            <a:r>
              <a:rPr lang="en-US" sz="2400" dirty="0" smtClean="0">
                <a:latin typeface="Arial" pitchFamily="34" charset="0"/>
                <a:ea typeface="ＭＳ Ｐゴシック"/>
                <a:cs typeface="Arial" pitchFamily="34" charset="0"/>
              </a:rPr>
              <a:t>Knowledgeable implied consent must still meet consent standards</a:t>
            </a:r>
            <a:endParaRPr lang="en-US" sz="1400" dirty="0" smtClean="0">
              <a:ea typeface="ＭＳ Ｐゴシック"/>
            </a:endParaRPr>
          </a:p>
          <a:p>
            <a:pPr eaLnBrk="1" hangingPunct="1">
              <a:lnSpc>
                <a:spcPct val="100000"/>
              </a:lnSpc>
              <a:spcAft>
                <a:spcPts val="1200"/>
              </a:spcAft>
              <a:buFontTx/>
              <a:buNone/>
            </a:pPr>
            <a:r>
              <a:rPr lang="en-US" sz="1400" dirty="0" smtClean="0">
                <a:latin typeface="Arial" pitchFamily="34" charset="0"/>
                <a:ea typeface="ＭＳ Ｐゴシック"/>
                <a:cs typeface="Arial" pitchFamily="34" charset="0"/>
              </a:rPr>
              <a:t>	(Source: Circle of Care, Sharing Personal Health Information for Health Care Purposes,  IPC Ontario,2009)</a:t>
            </a:r>
          </a:p>
          <a:p>
            <a:pPr eaLnBrk="1" hangingPunct="1"/>
            <a:endParaRPr lang="en-US" dirty="0" smtClean="0">
              <a:ea typeface="ＭＳ Ｐゴシック"/>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59000"/>
          </a:srgb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86800" y="6416675"/>
            <a:ext cx="457200" cy="365125"/>
          </a:xfrm>
          <a:prstGeom prst="rect">
            <a:avLst/>
          </a:prstGeom>
        </p:spPr>
        <p:txBody>
          <a:bodyPr/>
          <a:lstStyle/>
          <a:p>
            <a:pPr>
              <a:defRPr/>
            </a:pPr>
            <a:fld id="{BF3678CD-30B3-4F2E-9722-31403B67A1CB}" type="slidenum">
              <a:rPr lang="en-US" smtClean="0"/>
              <a:pPr>
                <a:defRPr/>
              </a:pPr>
              <a:t>25</a:t>
            </a:fld>
            <a:endParaRPr lang="en-US"/>
          </a:p>
        </p:txBody>
      </p:sp>
      <p:sp>
        <p:nvSpPr>
          <p:cNvPr id="3" name="Oval 6"/>
          <p:cNvSpPr>
            <a:spLocks noChangeArrowheads="1"/>
          </p:cNvSpPr>
          <p:nvPr/>
        </p:nvSpPr>
        <p:spPr bwMode="auto">
          <a:xfrm>
            <a:off x="1371600" y="898556"/>
            <a:ext cx="6324600" cy="5791200"/>
          </a:xfrm>
          <a:prstGeom prst="ellipse">
            <a:avLst/>
          </a:prstGeom>
          <a:solidFill>
            <a:srgbClr val="EFEFFF"/>
          </a:solidFill>
          <a:ln w="76200">
            <a:solidFill>
              <a:sysClr val="window" lastClr="FFFFFF"/>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Times"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Times"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Times"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Times"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Times"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Times"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Times"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Tahoma"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Tahoma"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Tahoma"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Tahoma"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white"/>
              </a:solidFill>
              <a:effectLst/>
              <a:uLnTx/>
              <a:uFillTx/>
              <a:latin typeface="Tahoma"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Tahoma"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white"/>
              </a:solidFill>
              <a:effectLst/>
              <a:uLnTx/>
              <a:uFillTx/>
              <a:latin typeface="Tahoma"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Tahoma"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white"/>
              </a:solidFill>
              <a:effectLst/>
              <a:uLnTx/>
              <a:uFillTx/>
              <a:latin typeface="Tahoma"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Tahoma"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2200" b="1" i="0" u="none" strike="noStrike" kern="0" cap="none" spc="0" normalizeH="0" baseline="0" noProof="0" dirty="0">
                <a:ln>
                  <a:noFill/>
                </a:ln>
                <a:solidFill>
                  <a:srgbClr val="EA157A">
                    <a:lumMod val="75000"/>
                  </a:srgbClr>
                </a:solidFill>
                <a:effectLst/>
                <a:uLnTx/>
                <a:uFillTx/>
                <a:latin typeface="Tahoma" charset="0"/>
              </a:rPr>
              <a:t>K</a:t>
            </a:r>
            <a:r>
              <a:rPr kumimoji="0" lang="en-CA" sz="2200" b="1" i="0" u="none" strike="noStrike" kern="0" cap="none" spc="0" normalizeH="0" baseline="0" noProof="0" dirty="0" smtClean="0">
                <a:ln>
                  <a:noFill/>
                </a:ln>
                <a:solidFill>
                  <a:srgbClr val="EA157A">
                    <a:lumMod val="75000"/>
                  </a:srgbClr>
                </a:solidFill>
                <a:effectLst/>
                <a:uLnTx/>
                <a:uFillTx/>
                <a:latin typeface="Tahoma" charset="0"/>
              </a:rPr>
              <a:t>nowledgeable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2200" b="1" i="0" u="none" strike="noStrike" kern="0" cap="none" spc="0" normalizeH="0" baseline="0" noProof="0" dirty="0" smtClean="0">
                <a:ln>
                  <a:noFill/>
                </a:ln>
                <a:solidFill>
                  <a:srgbClr val="EA157A">
                    <a:lumMod val="75000"/>
                  </a:srgbClr>
                </a:solidFill>
                <a:effectLst/>
                <a:uLnTx/>
                <a:uFillTx/>
                <a:latin typeface="Tahoma" charset="0"/>
              </a:rPr>
              <a:t>implied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2200" b="1" i="0" u="none" strike="noStrike" kern="0" cap="none" spc="0" normalizeH="0" baseline="0" noProof="0" dirty="0" smtClean="0">
                <a:ln>
                  <a:noFill/>
                </a:ln>
                <a:solidFill>
                  <a:srgbClr val="EA157A">
                    <a:lumMod val="75000"/>
                  </a:srgbClr>
                </a:solidFill>
                <a:effectLst/>
                <a:uLnTx/>
                <a:uFillTx/>
                <a:latin typeface="Tahoma" charset="0"/>
              </a:rPr>
              <a:t>consent</a:t>
            </a:r>
            <a:endParaRPr kumimoji="0" lang="en-US" sz="2200" b="1" i="0" u="none" strike="noStrike" kern="0" cap="none" spc="0" normalizeH="0" baseline="0" noProof="0" dirty="0">
              <a:ln>
                <a:noFill/>
              </a:ln>
              <a:solidFill>
                <a:srgbClr val="EA157A">
                  <a:lumMod val="75000"/>
                </a:srgbClr>
              </a:solidFill>
              <a:effectLst/>
              <a:uLnTx/>
              <a:uFillTx/>
              <a:latin typeface="Tahoma"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CC3300"/>
              </a:solidFill>
              <a:effectLst/>
              <a:uLnTx/>
              <a:uFillTx/>
              <a:latin typeface="Tahoma" charset="0"/>
            </a:endParaRPr>
          </a:p>
        </p:txBody>
      </p:sp>
      <p:sp>
        <p:nvSpPr>
          <p:cNvPr id="4" name="Rectangle 4"/>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en-CA">
              <a:solidFill>
                <a:prstClr val="white"/>
              </a:solidFill>
              <a:latin typeface="Calibri" pitchFamily="34" charset="0"/>
            </a:endParaRPr>
          </a:p>
        </p:txBody>
      </p:sp>
      <p:sp>
        <p:nvSpPr>
          <p:cNvPr id="5" name="Rectangle 18"/>
          <p:cNvSpPr>
            <a:spLocks noChangeArrowheads="1"/>
          </p:cNvSpPr>
          <p:nvPr/>
        </p:nvSpPr>
        <p:spPr bwMode="auto">
          <a:xfrm>
            <a:off x="1752600" y="3885839"/>
            <a:ext cx="1066800" cy="685800"/>
          </a:xfrm>
          <a:prstGeom prst="rect">
            <a:avLst/>
          </a:prstGeom>
          <a:solidFill>
            <a:srgbClr val="CCFFCC"/>
          </a:solidFill>
          <a:ln w="28575">
            <a:solidFill>
              <a:srgbClr val="CCFFCC"/>
            </a:solidFill>
            <a:miter lim="800000"/>
            <a:headEnd/>
            <a:tailEnd/>
          </a:ln>
        </p:spPr>
        <p:txBody>
          <a:bodyPr wrap="none" anchor="ctr"/>
          <a:lstStyle/>
          <a:p>
            <a:pPr algn="ctr"/>
            <a:r>
              <a:rPr lang="en-US" sz="1400" dirty="0" smtClean="0">
                <a:solidFill>
                  <a:prstClr val="black"/>
                </a:solidFill>
                <a:latin typeface="Tahoma" pitchFamily="34" charset="0"/>
              </a:rPr>
              <a:t>Health </a:t>
            </a:r>
          </a:p>
          <a:p>
            <a:pPr algn="ctr"/>
            <a:r>
              <a:rPr lang="en-US" sz="1400" dirty="0" smtClean="0">
                <a:solidFill>
                  <a:prstClr val="black"/>
                </a:solidFill>
                <a:latin typeface="Tahoma" pitchFamily="34" charset="0"/>
              </a:rPr>
              <a:t>Records</a:t>
            </a:r>
            <a:endParaRPr lang="en-US" sz="1400" dirty="0">
              <a:solidFill>
                <a:prstClr val="black"/>
              </a:solidFill>
              <a:latin typeface="Tahoma" pitchFamily="34" charset="0"/>
            </a:endParaRPr>
          </a:p>
        </p:txBody>
      </p:sp>
      <p:sp>
        <p:nvSpPr>
          <p:cNvPr id="6" name="Text Box 23"/>
          <p:cNvSpPr txBox="1">
            <a:spLocks noChangeArrowheads="1"/>
          </p:cNvSpPr>
          <p:nvPr/>
        </p:nvSpPr>
        <p:spPr bwMode="auto">
          <a:xfrm>
            <a:off x="0" y="228600"/>
            <a:ext cx="9144000" cy="461665"/>
          </a:xfrm>
          <a:prstGeom prst="rect">
            <a:avLst/>
          </a:prstGeom>
          <a:solidFill>
            <a:schemeClr val="bg1"/>
          </a:solid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D6ECFF">
                    <a:lumMod val="50000"/>
                  </a:srgbClr>
                </a:solidFill>
                <a:effectLst/>
                <a:uLnTx/>
                <a:uFillTx/>
                <a:latin typeface="Tahoma" pitchFamily="34" charset="0"/>
              </a:rPr>
              <a:t>District Health Authority</a:t>
            </a:r>
          </a:p>
        </p:txBody>
      </p:sp>
      <p:sp>
        <p:nvSpPr>
          <p:cNvPr id="7" name="Text Box 25"/>
          <p:cNvSpPr txBox="1">
            <a:spLocks noChangeArrowheads="1"/>
          </p:cNvSpPr>
          <p:nvPr/>
        </p:nvSpPr>
        <p:spPr bwMode="auto">
          <a:xfrm rot="16200000">
            <a:off x="-1049096" y="3388667"/>
            <a:ext cx="3169457" cy="461665"/>
          </a:xfrm>
          <a:prstGeom prst="rect">
            <a:avLst/>
          </a:prstGeom>
          <a:noFill/>
          <a:ln w="9525">
            <a:noFill/>
            <a:miter lim="800000"/>
            <a:headEnd/>
            <a:tailEnd/>
          </a:ln>
        </p:spPr>
        <p:txBody>
          <a:bodyPr wrap="none">
            <a:spAutoFit/>
          </a:bodyPr>
          <a:lstStyle/>
          <a:p>
            <a:r>
              <a:rPr lang="en-US" sz="2400" b="1" dirty="0">
                <a:solidFill>
                  <a:schemeClr val="bg1"/>
                </a:solidFill>
                <a:latin typeface="Tahoma" pitchFamily="34" charset="0"/>
              </a:rPr>
              <a:t>EXPRESS CONSENT</a:t>
            </a:r>
          </a:p>
        </p:txBody>
      </p:sp>
      <p:sp>
        <p:nvSpPr>
          <p:cNvPr id="8" name="Text Box 26"/>
          <p:cNvSpPr txBox="1">
            <a:spLocks noChangeArrowheads="1"/>
          </p:cNvSpPr>
          <p:nvPr/>
        </p:nvSpPr>
        <p:spPr bwMode="auto">
          <a:xfrm rot="5400000">
            <a:off x="7104304" y="3160067"/>
            <a:ext cx="3169457" cy="461665"/>
          </a:xfrm>
          <a:prstGeom prst="rect">
            <a:avLst/>
          </a:prstGeom>
          <a:noFill/>
          <a:ln w="9525">
            <a:noFill/>
            <a:miter lim="800000"/>
            <a:headEnd/>
            <a:tailEnd/>
          </a:ln>
        </p:spPr>
        <p:txBody>
          <a:bodyPr wrap="none">
            <a:spAutoFit/>
          </a:bodyPr>
          <a:lstStyle/>
          <a:p>
            <a:r>
              <a:rPr lang="en-US" sz="2400" b="1" dirty="0">
                <a:solidFill>
                  <a:schemeClr val="bg1"/>
                </a:solidFill>
                <a:latin typeface="Tahoma" pitchFamily="34" charset="0"/>
              </a:rPr>
              <a:t>EXPRESS CONSENT</a:t>
            </a:r>
          </a:p>
        </p:txBody>
      </p:sp>
      <p:sp>
        <p:nvSpPr>
          <p:cNvPr id="9" name="Rectangle 27"/>
          <p:cNvSpPr>
            <a:spLocks noChangeArrowheads="1"/>
          </p:cNvSpPr>
          <p:nvPr/>
        </p:nvSpPr>
        <p:spPr bwMode="auto">
          <a:xfrm>
            <a:off x="2971800" y="4706670"/>
            <a:ext cx="1066800" cy="685800"/>
          </a:xfrm>
          <a:prstGeom prst="rect">
            <a:avLst/>
          </a:prstGeom>
          <a:solidFill>
            <a:srgbClr val="FFCC99"/>
          </a:solidFill>
          <a:ln w="28575">
            <a:solidFill>
              <a:srgbClr val="FFCC99"/>
            </a:solidFill>
            <a:miter lim="800000"/>
            <a:headEnd/>
            <a:tailEnd/>
          </a:ln>
        </p:spPr>
        <p:txBody>
          <a:bodyPr wrap="none" anchor="ctr"/>
          <a:lstStyle/>
          <a:p>
            <a:pPr algn="ctr"/>
            <a:endParaRPr lang="en-CA" sz="1400" dirty="0">
              <a:solidFill>
                <a:prstClr val="white"/>
              </a:solidFill>
              <a:latin typeface="Tahoma" pitchFamily="34" charset="0"/>
            </a:endParaRPr>
          </a:p>
          <a:p>
            <a:pPr algn="ctr"/>
            <a:r>
              <a:rPr lang="en-US" sz="1400" dirty="0" smtClean="0">
                <a:solidFill>
                  <a:prstClr val="black"/>
                </a:solidFill>
                <a:latin typeface="Tahoma" pitchFamily="34" charset="0"/>
              </a:rPr>
              <a:t>Physicians</a:t>
            </a:r>
          </a:p>
          <a:p>
            <a:pPr algn="ctr"/>
            <a:endParaRPr lang="en-US" sz="1400" dirty="0">
              <a:solidFill>
                <a:prstClr val="white"/>
              </a:solidFill>
              <a:latin typeface="Tahoma" pitchFamily="34" charset="0"/>
            </a:endParaRPr>
          </a:p>
        </p:txBody>
      </p:sp>
      <p:sp>
        <p:nvSpPr>
          <p:cNvPr id="10" name="Rectangle 28"/>
          <p:cNvSpPr>
            <a:spLocks noChangeArrowheads="1"/>
          </p:cNvSpPr>
          <p:nvPr/>
        </p:nvSpPr>
        <p:spPr bwMode="auto">
          <a:xfrm>
            <a:off x="3183708" y="1849182"/>
            <a:ext cx="1066800" cy="685800"/>
          </a:xfrm>
          <a:prstGeom prst="rect">
            <a:avLst/>
          </a:prstGeom>
          <a:solidFill>
            <a:srgbClr val="FFFF99"/>
          </a:solidFill>
          <a:ln w="28575">
            <a:solidFill>
              <a:srgbClr val="FFFF99"/>
            </a:solidFill>
            <a:miter lim="800000"/>
            <a:headEnd/>
            <a:tailEnd/>
          </a:ln>
        </p:spPr>
        <p:txBody>
          <a:bodyPr wrap="none" anchor="ctr"/>
          <a:lstStyle/>
          <a:p>
            <a:pPr algn="ctr"/>
            <a:r>
              <a:rPr lang="en-US" sz="1400" dirty="0" smtClean="0">
                <a:solidFill>
                  <a:prstClr val="black"/>
                </a:solidFill>
                <a:latin typeface="Tahoma" pitchFamily="34" charset="0"/>
              </a:rPr>
              <a:t>Nurses</a:t>
            </a:r>
            <a:endParaRPr lang="en-US" sz="1400" dirty="0">
              <a:solidFill>
                <a:prstClr val="black"/>
              </a:solidFill>
              <a:latin typeface="Tahoma" pitchFamily="34" charset="0"/>
            </a:endParaRPr>
          </a:p>
        </p:txBody>
      </p:sp>
      <p:sp>
        <p:nvSpPr>
          <p:cNvPr id="11" name="Rectangle 29"/>
          <p:cNvSpPr>
            <a:spLocks noChangeArrowheads="1"/>
          </p:cNvSpPr>
          <p:nvPr/>
        </p:nvSpPr>
        <p:spPr bwMode="auto">
          <a:xfrm>
            <a:off x="4954698" y="4706670"/>
            <a:ext cx="1066800" cy="685800"/>
          </a:xfrm>
          <a:prstGeom prst="rect">
            <a:avLst/>
          </a:prstGeom>
          <a:solidFill>
            <a:srgbClr val="FFCCFF"/>
          </a:solidFill>
          <a:ln w="28575">
            <a:solidFill>
              <a:srgbClr val="FFCCFF"/>
            </a:solidFill>
            <a:miter lim="800000"/>
            <a:headEnd/>
            <a:tailEnd/>
          </a:ln>
        </p:spPr>
        <p:txBody>
          <a:bodyPr wrap="none" anchor="ctr"/>
          <a:lstStyle/>
          <a:p>
            <a:pPr algn="ctr"/>
            <a:r>
              <a:rPr lang="en-US" sz="1400" dirty="0" smtClean="0">
                <a:solidFill>
                  <a:prstClr val="black"/>
                </a:solidFill>
                <a:latin typeface="Tahoma" pitchFamily="34" charset="0"/>
              </a:rPr>
              <a:t>Lab techs</a:t>
            </a:r>
            <a:endParaRPr lang="en-US" sz="1400" dirty="0">
              <a:solidFill>
                <a:prstClr val="black"/>
              </a:solidFill>
              <a:latin typeface="Tahoma" pitchFamily="34" charset="0"/>
            </a:endParaRPr>
          </a:p>
        </p:txBody>
      </p:sp>
      <p:sp>
        <p:nvSpPr>
          <p:cNvPr id="12" name="Rectangle 30"/>
          <p:cNvSpPr>
            <a:spLocks noChangeArrowheads="1"/>
          </p:cNvSpPr>
          <p:nvPr/>
        </p:nvSpPr>
        <p:spPr bwMode="auto">
          <a:xfrm>
            <a:off x="4800600" y="1866157"/>
            <a:ext cx="1066800" cy="685800"/>
          </a:xfrm>
          <a:prstGeom prst="rect">
            <a:avLst/>
          </a:prstGeom>
          <a:solidFill>
            <a:srgbClr val="CCFFFF"/>
          </a:solidFill>
          <a:ln w="28575">
            <a:solidFill>
              <a:srgbClr val="CCFFFF"/>
            </a:solidFill>
            <a:miter lim="800000"/>
            <a:headEnd/>
            <a:tailEnd/>
          </a:ln>
        </p:spPr>
        <p:txBody>
          <a:bodyPr wrap="none" anchor="ctr"/>
          <a:lstStyle/>
          <a:p>
            <a:pPr algn="ctr"/>
            <a:r>
              <a:rPr lang="en-US" sz="1400" dirty="0" smtClean="0">
                <a:solidFill>
                  <a:prstClr val="black"/>
                </a:solidFill>
                <a:latin typeface="Tahoma" pitchFamily="34" charset="0"/>
              </a:rPr>
              <a:t>Volunteers</a:t>
            </a:r>
            <a:endParaRPr lang="en-US" sz="1400" dirty="0">
              <a:solidFill>
                <a:prstClr val="black"/>
              </a:solidFill>
              <a:latin typeface="Tahoma" pitchFamily="34" charset="0"/>
            </a:endParaRPr>
          </a:p>
        </p:txBody>
      </p:sp>
      <p:sp>
        <p:nvSpPr>
          <p:cNvPr id="13" name="WordArt 31"/>
          <p:cNvSpPr>
            <a:spLocks noChangeArrowheads="1" noChangeShapeType="1" noTextEdit="1"/>
          </p:cNvSpPr>
          <p:nvPr/>
        </p:nvSpPr>
        <p:spPr bwMode="auto">
          <a:xfrm>
            <a:off x="3276600" y="1295400"/>
            <a:ext cx="2686050" cy="552450"/>
          </a:xfrm>
          <a:prstGeom prst="rect">
            <a:avLst/>
          </a:prstGeom>
        </p:spPr>
        <p:txBody>
          <a:bodyPr spcFirstLastPara="1" wrap="none" fromWordArt="1">
            <a:prstTxWarp prst="textArchUp">
              <a:avLst>
                <a:gd name="adj" fmla="val 10800004"/>
              </a:avLst>
            </a:prstTxWarp>
          </a:bodyPr>
          <a:lstStyle/>
          <a:p>
            <a:pPr algn="ctr"/>
            <a:r>
              <a:rPr lang="en-US" kern="10" dirty="0">
                <a:ln w="9525">
                  <a:solidFill>
                    <a:srgbClr val="000000"/>
                  </a:solidFill>
                  <a:round/>
                  <a:headEnd/>
                  <a:tailEnd/>
                </a:ln>
                <a:solidFill>
                  <a:srgbClr val="000000"/>
                </a:solidFill>
                <a:latin typeface="Tahoma"/>
                <a:cs typeface="Tahoma"/>
              </a:rPr>
              <a:t>Circle of Care</a:t>
            </a:r>
          </a:p>
        </p:txBody>
      </p:sp>
      <p:sp>
        <p:nvSpPr>
          <p:cNvPr id="14" name="Rectangle 29"/>
          <p:cNvSpPr>
            <a:spLocks noChangeArrowheads="1"/>
          </p:cNvSpPr>
          <p:nvPr/>
        </p:nvSpPr>
        <p:spPr bwMode="auto">
          <a:xfrm>
            <a:off x="5962650" y="2742910"/>
            <a:ext cx="1504950" cy="685800"/>
          </a:xfrm>
          <a:prstGeom prst="rect">
            <a:avLst/>
          </a:prstGeom>
          <a:solidFill>
            <a:sysClr val="window" lastClr="FFFFFF"/>
          </a:solidFill>
          <a:ln w="19050" cap="flat" cmpd="sng" algn="ctr">
            <a:noFill/>
            <a:prstDash val="soli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ahoma" pitchFamily="34" charset="0"/>
                <a:ea typeface="+mn-ea"/>
                <a:cs typeface="+mn-cs"/>
              </a:rPr>
              <a:t>Physiotherapist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ahoma" pitchFamily="34" charset="0"/>
                <a:ea typeface="+mn-ea"/>
                <a:cs typeface="+mn-cs"/>
              </a:rPr>
              <a:t>(private)</a:t>
            </a:r>
          </a:p>
        </p:txBody>
      </p:sp>
      <p:sp>
        <p:nvSpPr>
          <p:cNvPr id="15" name="Rectangle 29"/>
          <p:cNvSpPr>
            <a:spLocks noChangeArrowheads="1"/>
          </p:cNvSpPr>
          <p:nvPr/>
        </p:nvSpPr>
        <p:spPr bwMode="auto">
          <a:xfrm>
            <a:off x="1676400" y="2679700"/>
            <a:ext cx="1504950" cy="685800"/>
          </a:xfrm>
          <a:prstGeom prst="rect">
            <a:avLst/>
          </a:prstGeom>
          <a:solidFill>
            <a:srgbClr val="738AC8">
              <a:lumMod val="40000"/>
              <a:lumOff val="60000"/>
            </a:srgbClr>
          </a:solidFill>
          <a:ln w="19050" cap="flat" cmpd="sng" algn="ctr">
            <a:noFill/>
            <a:prstDash val="soli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ahoma" pitchFamily="34" charset="0"/>
                <a:ea typeface="+mn-ea"/>
                <a:cs typeface="+mn-cs"/>
              </a:rPr>
              <a:t>Physician (GP)</a:t>
            </a:r>
          </a:p>
        </p:txBody>
      </p:sp>
      <p:sp>
        <p:nvSpPr>
          <p:cNvPr id="16" name="TextBox 15"/>
          <p:cNvSpPr txBox="1"/>
          <p:nvPr/>
        </p:nvSpPr>
        <p:spPr>
          <a:xfrm>
            <a:off x="6858000" y="5966802"/>
            <a:ext cx="2209800" cy="861774"/>
          </a:xfrm>
          <a:prstGeom prst="rect">
            <a:avLst/>
          </a:prstGeom>
          <a:solidFill>
            <a:sysClr val="window" lastClr="FFFFFF"/>
          </a:solidFill>
          <a:scene3d>
            <a:camera prst="orthographicFront"/>
            <a:lightRig rig="threePt" dir="t"/>
          </a:scene3d>
          <a:sp3d>
            <a:bevelT w="152400" h="50800" prst="softRound"/>
            <a:bevelB w="152400" h="50800" prst="softRound"/>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smtClean="0">
                <a:ln>
                  <a:noFill/>
                </a:ln>
                <a:solidFill>
                  <a:prstClr val="black"/>
                </a:solidFill>
                <a:effectLst/>
                <a:uLnTx/>
                <a:uFillTx/>
              </a:rPr>
              <a:t>Exceptions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rPr>
              <a:t>DHW initiative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rPr>
              <a:t>Patient invokes s. 17</a:t>
            </a:r>
            <a:endParaRPr kumimoji="0" lang="en-CA" sz="1600" b="1" i="0" u="none" strike="noStrike" kern="0" cap="none" spc="0" normalizeH="0" baseline="0" noProof="0" dirty="0" smtClean="0">
              <a:ln>
                <a:noFill/>
              </a:ln>
              <a:solidFill>
                <a:prstClr val="black"/>
              </a:solidFill>
              <a:effectLst/>
              <a:uLnTx/>
              <a:uFillTx/>
            </a:endParaRPr>
          </a:p>
        </p:txBody>
      </p:sp>
      <p:sp>
        <p:nvSpPr>
          <p:cNvPr id="17" name="Rectangle 28"/>
          <p:cNvSpPr>
            <a:spLocks noChangeArrowheads="1"/>
          </p:cNvSpPr>
          <p:nvPr/>
        </p:nvSpPr>
        <p:spPr bwMode="auto">
          <a:xfrm>
            <a:off x="6062239" y="3885839"/>
            <a:ext cx="1066800" cy="685800"/>
          </a:xfrm>
          <a:prstGeom prst="rect">
            <a:avLst/>
          </a:prstGeom>
          <a:solidFill>
            <a:srgbClr val="FEB80A">
              <a:lumMod val="20000"/>
              <a:lumOff val="80000"/>
            </a:srgbClr>
          </a:solidFill>
          <a:ln w="2857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Tahoma" pitchFamily="34" charset="0"/>
              </a:rPr>
              <a:t>Dietician</a:t>
            </a:r>
          </a:p>
        </p:txBody>
      </p:sp>
      <p:pic>
        <p:nvPicPr>
          <p:cNvPr id="18" name="Picture 6" descr="C:\Users\MURRAYS\AppData\Local\Microsoft\Windows\Temporary Internet Files\Content.IE5\8VWJI0HQ\MC90029580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4966" y="2757658"/>
            <a:ext cx="1874067" cy="1766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82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a:xfrm>
            <a:off x="533400" y="152400"/>
            <a:ext cx="8229600" cy="1325563"/>
          </a:xfrm>
        </p:spPr>
        <p:txBody>
          <a:bodyPr/>
          <a:lstStyle/>
          <a:p>
            <a:pPr algn="r" eaLnBrk="1" hangingPunct="1"/>
            <a:r>
              <a:rPr lang="en-US" sz="3600" i="1" dirty="0" smtClean="0">
                <a:latin typeface="Arial" pitchFamily="34" charset="0"/>
                <a:ea typeface="ＭＳ Ｐゴシック"/>
                <a:cs typeface="Arial" pitchFamily="34" charset="0"/>
              </a:rPr>
              <a:t>Limitation &amp; Withdrawal of Consent</a:t>
            </a:r>
          </a:p>
        </p:txBody>
      </p:sp>
      <p:sp>
        <p:nvSpPr>
          <p:cNvPr id="25603" name="Content Placeholder 9"/>
          <p:cNvSpPr>
            <a:spLocks noGrp="1"/>
          </p:cNvSpPr>
          <p:nvPr>
            <p:ph sz="half" idx="2"/>
          </p:nvPr>
        </p:nvSpPr>
        <p:spPr>
          <a:xfrm>
            <a:off x="838200" y="1447800"/>
            <a:ext cx="7772400" cy="5257800"/>
          </a:xfrm>
        </p:spPr>
        <p:txBody>
          <a:bodyPr/>
          <a:lstStyle/>
          <a:p>
            <a:pPr eaLnBrk="1" hangingPunct="1">
              <a:lnSpc>
                <a:spcPct val="150000"/>
              </a:lnSpc>
            </a:pPr>
            <a:r>
              <a:rPr lang="en-US" dirty="0" smtClean="0">
                <a:latin typeface="Arial" pitchFamily="34" charset="0"/>
                <a:ea typeface="ＭＳ Ｐゴシック"/>
                <a:cs typeface="Arial" pitchFamily="34" charset="0"/>
              </a:rPr>
              <a:t>A patient may limit or revoke consent and custodians must take </a:t>
            </a:r>
            <a:r>
              <a:rPr lang="en-US" i="1" dirty="0" smtClean="0">
                <a:latin typeface="Arial" pitchFamily="34" charset="0"/>
                <a:ea typeface="ＭＳ Ｐゴシック"/>
                <a:cs typeface="Arial" pitchFamily="34" charset="0"/>
              </a:rPr>
              <a:t>“reasonable steps to comply” </a:t>
            </a:r>
            <a:r>
              <a:rPr lang="en-US" dirty="0" smtClean="0">
                <a:latin typeface="Arial" pitchFamily="34" charset="0"/>
                <a:ea typeface="ＭＳ Ｐゴシック"/>
                <a:cs typeface="Arial" pitchFamily="34" charset="0"/>
              </a:rPr>
              <a:t>with the request after receiving notice from the patient (s. 17)</a:t>
            </a:r>
            <a:endParaRPr lang="en-US" b="1" dirty="0" smtClean="0">
              <a:latin typeface="Arial" pitchFamily="34" charset="0"/>
              <a:ea typeface="ＭＳ Ｐゴシック"/>
              <a:cs typeface="Arial" pitchFamily="34" charset="0"/>
            </a:endParaRPr>
          </a:p>
          <a:p>
            <a:pPr lvl="1">
              <a:lnSpc>
                <a:spcPct val="150000"/>
              </a:lnSpc>
              <a:buFont typeface="Arial" pitchFamily="34" charset="0"/>
              <a:buChar char="•"/>
            </a:pPr>
            <a:r>
              <a:rPr lang="en-US" sz="2400" b="1" dirty="0" smtClean="0">
                <a:latin typeface="Arial" pitchFamily="34" charset="0"/>
                <a:ea typeface="ＭＳ Ｐゴシック"/>
                <a:cs typeface="Arial" pitchFamily="34" charset="0"/>
              </a:rPr>
              <a:t>“consent directives” </a:t>
            </a:r>
            <a:r>
              <a:rPr lang="en-US" sz="2400" dirty="0" smtClean="0">
                <a:latin typeface="Arial" pitchFamily="34" charset="0"/>
                <a:ea typeface="ＭＳ Ｐゴシック"/>
                <a:cs typeface="Arial" pitchFamily="34" charset="0"/>
              </a:rPr>
              <a:t>and </a:t>
            </a:r>
            <a:r>
              <a:rPr lang="en-US" sz="2400" b="1" dirty="0" smtClean="0">
                <a:latin typeface="Arial" pitchFamily="34" charset="0"/>
                <a:ea typeface="ＭＳ Ｐゴシック"/>
                <a:cs typeface="Arial" pitchFamily="34" charset="0"/>
              </a:rPr>
              <a:t>“masking” </a:t>
            </a:r>
            <a:r>
              <a:rPr lang="en-US" sz="2400" dirty="0" smtClean="0">
                <a:latin typeface="Arial" pitchFamily="34" charset="0"/>
                <a:ea typeface="ＭＳ Ｐゴシック"/>
                <a:cs typeface="Arial" pitchFamily="34" charset="0"/>
              </a:rPr>
              <a:t>are terms used to describe the patient’s ability to limit or withdraw consent</a:t>
            </a:r>
          </a:p>
          <a:p>
            <a:pPr lvl="1" eaLnBrk="1" hangingPunct="1">
              <a:lnSpc>
                <a:spcPct val="150000"/>
              </a:lnSpc>
              <a:buFont typeface="Arial" pitchFamily="34" charset="0"/>
              <a:buChar char="•"/>
            </a:pPr>
            <a:r>
              <a:rPr lang="en-US" sz="2400" dirty="0" smtClean="0">
                <a:latin typeface="Arial" pitchFamily="34" charset="0"/>
                <a:ea typeface="ＭＳ Ｐゴシック"/>
                <a:cs typeface="Arial" pitchFamily="34" charset="0"/>
              </a:rPr>
              <a:t>These terms do not appear in </a:t>
            </a:r>
            <a:r>
              <a:rPr lang="en-US" sz="2400" i="1" dirty="0" smtClean="0">
                <a:latin typeface="Arial" pitchFamily="34" charset="0"/>
                <a:ea typeface="ＭＳ Ｐゴシック"/>
                <a:cs typeface="Arial" pitchFamily="34" charset="0"/>
              </a:rPr>
              <a:t>PHIA</a:t>
            </a:r>
            <a:r>
              <a:rPr lang="en-US" sz="2400" dirty="0" smtClean="0">
                <a:latin typeface="Arial" pitchFamily="34" charset="0"/>
                <a:ea typeface="ＭＳ Ｐゴシック"/>
                <a:cs typeface="Arial" pitchFamily="34"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52400"/>
            <a:ext cx="8415338" cy="1143000"/>
          </a:xfrm>
        </p:spPr>
        <p:txBody>
          <a:bodyPr/>
          <a:lstStyle/>
          <a:p>
            <a:pPr algn="r" eaLnBrk="1" hangingPunct="1"/>
            <a:r>
              <a:rPr lang="en-US" sz="3600" i="1" dirty="0" smtClean="0">
                <a:latin typeface="Arial" pitchFamily="34" charset="0"/>
                <a:ea typeface="ＭＳ Ｐゴシック"/>
                <a:cs typeface="Arial" pitchFamily="34" charset="0"/>
              </a:rPr>
              <a:t>Planning and Management </a:t>
            </a:r>
            <a:br>
              <a:rPr lang="en-US" sz="3600" i="1" dirty="0" smtClean="0">
                <a:latin typeface="Arial" pitchFamily="34" charset="0"/>
                <a:ea typeface="ＭＳ Ｐゴシック"/>
                <a:cs typeface="Arial" pitchFamily="34" charset="0"/>
              </a:rPr>
            </a:br>
            <a:r>
              <a:rPr lang="en-US" sz="3600" i="1" dirty="0" smtClean="0">
                <a:latin typeface="Arial" pitchFamily="34" charset="0"/>
                <a:ea typeface="ＭＳ Ｐゴシック"/>
                <a:cs typeface="Arial" pitchFamily="34" charset="0"/>
              </a:rPr>
              <a:t>of the Health System</a:t>
            </a:r>
          </a:p>
        </p:txBody>
      </p:sp>
      <p:sp>
        <p:nvSpPr>
          <p:cNvPr id="22531" name="Content Placeholder 3"/>
          <p:cNvSpPr>
            <a:spLocks noGrp="1"/>
          </p:cNvSpPr>
          <p:nvPr>
            <p:ph idx="1"/>
          </p:nvPr>
        </p:nvSpPr>
        <p:spPr>
          <a:xfrm>
            <a:off x="914400" y="1295400"/>
            <a:ext cx="7620001" cy="4648200"/>
          </a:xfrm>
        </p:spPr>
        <p:txBody>
          <a:bodyPr/>
          <a:lstStyle/>
          <a:p>
            <a:pPr eaLnBrk="1" hangingPunct="1"/>
            <a:endParaRPr lang="en-US" sz="1200" dirty="0" smtClean="0">
              <a:ea typeface="ＭＳ Ｐゴシック"/>
            </a:endParaRPr>
          </a:p>
          <a:p>
            <a:pPr eaLnBrk="1" hangingPunct="1">
              <a:lnSpc>
                <a:spcPct val="100000"/>
              </a:lnSpc>
            </a:pPr>
            <a:r>
              <a:rPr lang="en-US" sz="2800" i="1" dirty="0" smtClean="0">
                <a:latin typeface="Arial" pitchFamily="34" charset="0"/>
                <a:ea typeface="ＭＳ Ｐゴシック"/>
                <a:cs typeface="Arial" pitchFamily="34" charset="0"/>
              </a:rPr>
              <a:t>PHIA</a:t>
            </a:r>
            <a:r>
              <a:rPr lang="en-US" sz="2800" dirty="0" smtClean="0">
                <a:latin typeface="Arial" pitchFamily="34" charset="0"/>
                <a:ea typeface="ＭＳ Ｐゴシック"/>
                <a:cs typeface="Arial" pitchFamily="34" charset="0"/>
              </a:rPr>
              <a:t> permits custodians to disclose to Departmen</a:t>
            </a:r>
            <a:r>
              <a:rPr lang="en-US" dirty="0" smtClean="0">
                <a:latin typeface="Arial" pitchFamily="34" charset="0"/>
                <a:ea typeface="ＭＳ Ｐゴシック"/>
                <a:cs typeface="Arial" pitchFamily="34" charset="0"/>
              </a:rPr>
              <a:t>t of Health and Wellness and </a:t>
            </a:r>
            <a:r>
              <a:rPr lang="en-US" sz="2800" dirty="0" smtClean="0">
                <a:latin typeface="Arial" pitchFamily="34" charset="0"/>
                <a:ea typeface="ＭＳ Ｐゴシック"/>
                <a:cs typeface="Arial" pitchFamily="34" charset="0"/>
              </a:rPr>
              <a:t>permits the Department of Health and Wellness to collect information without consent for planning and management of the health care system</a:t>
            </a:r>
          </a:p>
          <a:p>
            <a:pPr eaLnBrk="1" hangingPunct="1">
              <a:lnSpc>
                <a:spcPct val="100000"/>
              </a:lnSpc>
            </a:pPr>
            <a:r>
              <a:rPr lang="en-US" sz="2800" dirty="0" smtClean="0">
                <a:latin typeface="Arial" pitchFamily="34" charset="0"/>
                <a:cs typeface="Arial" pitchFamily="34" charset="0"/>
              </a:rPr>
              <a:t>Authority to plan and manage the healthcare system is limited to the Department of Health and Wellness</a:t>
            </a:r>
            <a:endParaRPr lang="en-US" sz="1800" i="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i="1" dirty="0" smtClean="0">
                <a:latin typeface="Arial" pitchFamily="34" charset="0"/>
                <a:cs typeface="Arial" pitchFamily="34" charset="0"/>
              </a:rPr>
              <a:t>Planning and Management </a:t>
            </a:r>
            <a:br>
              <a:rPr lang="en-US" i="1" dirty="0" smtClean="0">
                <a:latin typeface="Arial" pitchFamily="34" charset="0"/>
                <a:cs typeface="Arial" pitchFamily="34" charset="0"/>
              </a:rPr>
            </a:br>
            <a:r>
              <a:rPr lang="en-US" i="1" dirty="0" smtClean="0">
                <a:latin typeface="Arial" pitchFamily="34" charset="0"/>
                <a:cs typeface="Arial" pitchFamily="34" charset="0"/>
              </a:rPr>
              <a:t>of the Health System </a:t>
            </a:r>
            <a:endParaRPr lang="en-CA" i="1" dirty="0">
              <a:latin typeface="Arial" pitchFamily="34" charset="0"/>
              <a:cs typeface="Arial" pitchFamily="34" charset="0"/>
            </a:endParaRPr>
          </a:p>
        </p:txBody>
      </p:sp>
      <p:sp>
        <p:nvSpPr>
          <p:cNvPr id="3" name="Content Placeholder 2"/>
          <p:cNvSpPr>
            <a:spLocks noGrp="1"/>
          </p:cNvSpPr>
          <p:nvPr>
            <p:ph idx="1"/>
          </p:nvPr>
        </p:nvSpPr>
        <p:spPr>
          <a:xfrm>
            <a:off x="762000" y="1447800"/>
            <a:ext cx="8206844" cy="4419600"/>
          </a:xfrm>
        </p:spPr>
        <p:txBody>
          <a:bodyPr/>
          <a:lstStyle/>
          <a:p>
            <a:pPr>
              <a:lnSpc>
                <a:spcPct val="150000"/>
              </a:lnSpc>
            </a:pPr>
            <a:r>
              <a:rPr lang="en-US" dirty="0" smtClean="0">
                <a:latin typeface="Arial" pitchFamily="34" charset="0"/>
                <a:cs typeface="Arial" pitchFamily="34" charset="0"/>
              </a:rPr>
              <a:t>However, </a:t>
            </a:r>
            <a:r>
              <a:rPr lang="en-US" u="sng" dirty="0" smtClean="0">
                <a:latin typeface="Arial" pitchFamily="34" charset="0"/>
                <a:cs typeface="Arial" pitchFamily="34" charset="0"/>
              </a:rPr>
              <a:t>any</a:t>
            </a:r>
            <a:r>
              <a:rPr lang="en-US" dirty="0" smtClean="0">
                <a:latin typeface="Arial" pitchFamily="34" charset="0"/>
                <a:cs typeface="Arial" pitchFamily="34" charset="0"/>
              </a:rPr>
              <a:t> custodian may use personal health information without an individual’s consent for planning and delivering programs or services that the custodian provides or funds, allocating resources to any of them and monitoring or evaluating any of them</a:t>
            </a:r>
          </a:p>
          <a:p>
            <a:pPr marL="0" indent="0" algn="r">
              <a:lnSpc>
                <a:spcPct val="150000"/>
              </a:lnSpc>
              <a:buNone/>
            </a:pPr>
            <a:r>
              <a:rPr lang="en-US" sz="1800" i="1" dirty="0" smtClean="0">
                <a:latin typeface="Arial" pitchFamily="34" charset="0"/>
                <a:cs typeface="Arial" pitchFamily="34" charset="0"/>
              </a:rPr>
              <a:t>PHIA</a:t>
            </a:r>
            <a:r>
              <a:rPr lang="en-US" sz="1800" dirty="0" smtClean="0">
                <a:latin typeface="Arial" pitchFamily="34" charset="0"/>
                <a:cs typeface="Arial" pitchFamily="34" charset="0"/>
              </a:rPr>
              <a:t> s. 35(1)(a)</a:t>
            </a:r>
            <a:endParaRPr lang="en-CA" sz="1800" dirty="0">
              <a:latin typeface="Arial" pitchFamily="34" charset="0"/>
              <a:cs typeface="Arial" pitchFamily="34" charset="0"/>
            </a:endParaRPr>
          </a:p>
        </p:txBody>
      </p:sp>
    </p:spTree>
    <p:extLst>
      <p:ext uri="{BB962C8B-B14F-4D97-AF65-F5344CB8AC3E}">
        <p14:creationId xmlns:p14="http://schemas.microsoft.com/office/powerpoint/2010/main" val="671981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152400"/>
            <a:ext cx="8415338" cy="914400"/>
          </a:xfrm>
        </p:spPr>
        <p:txBody>
          <a:bodyPr/>
          <a:lstStyle/>
          <a:p>
            <a:pPr algn="r"/>
            <a:r>
              <a:rPr lang="en-US" sz="3600" i="1" dirty="0" smtClean="0">
                <a:latin typeface="Arial" pitchFamily="34" charset="0"/>
                <a:ea typeface="ＭＳ Ｐゴシック"/>
                <a:cs typeface="Arial" pitchFamily="34" charset="0"/>
              </a:rPr>
              <a:t>Research</a:t>
            </a:r>
          </a:p>
        </p:txBody>
      </p:sp>
      <p:sp>
        <p:nvSpPr>
          <p:cNvPr id="30723" name="Rectangle 3"/>
          <p:cNvSpPr>
            <a:spLocks noGrp="1" noChangeArrowheads="1"/>
          </p:cNvSpPr>
          <p:nvPr>
            <p:ph idx="1"/>
          </p:nvPr>
        </p:nvSpPr>
        <p:spPr>
          <a:xfrm>
            <a:off x="609600" y="1295400"/>
            <a:ext cx="8115300" cy="5410200"/>
          </a:xfrm>
          <a:noFill/>
        </p:spPr>
        <p:txBody>
          <a:bodyPr/>
          <a:lstStyle/>
          <a:p>
            <a:r>
              <a:rPr lang="en-US" sz="2800" dirty="0" smtClean="0">
                <a:latin typeface="Arial" pitchFamily="34" charset="0"/>
                <a:cs typeface="Arial" pitchFamily="34" charset="0"/>
              </a:rPr>
              <a:t>Rules for </a:t>
            </a:r>
            <a:r>
              <a:rPr lang="en-US" sz="2800" u="sng" dirty="0" smtClean="0">
                <a:latin typeface="Arial" pitchFamily="34" charset="0"/>
                <a:cs typeface="Arial" pitchFamily="34" charset="0"/>
              </a:rPr>
              <a:t>use</a:t>
            </a:r>
            <a:r>
              <a:rPr lang="en-US" sz="2800" dirty="0" smtClean="0">
                <a:latin typeface="Arial" pitchFamily="34" charset="0"/>
                <a:cs typeface="Arial" pitchFamily="34" charset="0"/>
              </a:rPr>
              <a:t> of personal health information by custodian for research purposes include: </a:t>
            </a:r>
            <a:endParaRPr lang="en-US" sz="2400" dirty="0" smtClean="0">
              <a:latin typeface="Arial" pitchFamily="34" charset="0"/>
              <a:ea typeface="Calibri"/>
              <a:cs typeface="Arial" pitchFamily="34" charset="0"/>
            </a:endParaRPr>
          </a:p>
          <a:p>
            <a:pPr lvl="1">
              <a:lnSpc>
                <a:spcPct val="115000"/>
              </a:lnSpc>
              <a:spcBef>
                <a:spcPts val="0"/>
              </a:spcBef>
              <a:spcAft>
                <a:spcPts val="0"/>
              </a:spcAft>
              <a:buFont typeface="Arial" pitchFamily="34" charset="0"/>
              <a:buChar char="•"/>
            </a:pPr>
            <a:r>
              <a:rPr lang="en-US" sz="2400" dirty="0" smtClean="0">
                <a:latin typeface="Arial" pitchFamily="34" charset="0"/>
                <a:ea typeface="Calibri"/>
                <a:cs typeface="Arial" pitchFamily="34" charset="0"/>
              </a:rPr>
              <a:t>development of a research plan</a:t>
            </a:r>
          </a:p>
          <a:p>
            <a:pPr lvl="1">
              <a:lnSpc>
                <a:spcPct val="115000"/>
              </a:lnSpc>
              <a:spcBef>
                <a:spcPts val="0"/>
              </a:spcBef>
              <a:spcAft>
                <a:spcPts val="0"/>
              </a:spcAft>
              <a:buFont typeface="Arial" pitchFamily="34" charset="0"/>
              <a:buChar char="•"/>
            </a:pPr>
            <a:r>
              <a:rPr lang="en-US" sz="2400" dirty="0" smtClean="0">
                <a:latin typeface="Arial" pitchFamily="34" charset="0"/>
                <a:ea typeface="Calibri"/>
                <a:cs typeface="Arial" pitchFamily="34" charset="0"/>
              </a:rPr>
              <a:t>Research Ethics Board approval</a:t>
            </a:r>
          </a:p>
          <a:p>
            <a:pPr lvl="1">
              <a:lnSpc>
                <a:spcPct val="115000"/>
              </a:lnSpc>
              <a:spcBef>
                <a:spcPts val="0"/>
              </a:spcBef>
              <a:spcAft>
                <a:spcPts val="0"/>
              </a:spcAft>
              <a:buFont typeface="Arial" pitchFamily="34" charset="0"/>
              <a:buChar char="•"/>
            </a:pPr>
            <a:r>
              <a:rPr lang="en-US" sz="2400" dirty="0" smtClean="0">
                <a:latin typeface="Arial" pitchFamily="34" charset="0"/>
                <a:ea typeface="Calibri"/>
                <a:cs typeface="Arial" pitchFamily="34" charset="0"/>
              </a:rPr>
              <a:t>prior to commencement of research meets conditions of Research Ethics Board</a:t>
            </a:r>
          </a:p>
          <a:p>
            <a:pPr lvl="1">
              <a:buFont typeface="Arial" pitchFamily="34" charset="0"/>
              <a:buChar char="•"/>
            </a:pPr>
            <a:r>
              <a:rPr lang="en-US" sz="2400" dirty="0" smtClean="0">
                <a:latin typeface="Arial" pitchFamily="34" charset="0"/>
                <a:ea typeface="Calibri"/>
                <a:cs typeface="Arial" pitchFamily="34" charset="0"/>
              </a:rPr>
              <a:t>research plan must address consent &amp; specifically where consent is not being sought, an explanation as to why seeking consent is “impracticable” </a:t>
            </a:r>
            <a:endParaRPr lang="en-US" sz="240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Requirements regarding the </a:t>
            </a:r>
            <a:r>
              <a:rPr lang="en-US" sz="2400" u="sng" dirty="0" smtClean="0">
                <a:latin typeface="Arial" pitchFamily="34" charset="0"/>
                <a:cs typeface="Arial" pitchFamily="34" charset="0"/>
              </a:rPr>
              <a:t>use of information for research </a:t>
            </a:r>
            <a:r>
              <a:rPr lang="en-US" sz="2400" dirty="0" smtClean="0">
                <a:latin typeface="Arial" pitchFamily="34" charset="0"/>
                <a:cs typeface="Arial" pitchFamily="34" charset="0"/>
              </a:rPr>
              <a:t>are new requirements for custodians  </a:t>
            </a:r>
          </a:p>
          <a:p>
            <a:pPr lvl="1">
              <a:buFont typeface="Arial" pitchFamily="34" charset="0"/>
              <a:buChar char="•"/>
            </a:pPr>
            <a:endParaRPr lang="en-US" sz="2400" dirty="0" smtClean="0">
              <a:latin typeface="Arial" pitchFamily="34" charset="0"/>
              <a:cs typeface="Arial" pitchFamily="34" charset="0"/>
            </a:endParaRPr>
          </a:p>
          <a:p>
            <a:pPr marL="647700" indent="-647700">
              <a:lnSpc>
                <a:spcPct val="105000"/>
              </a:lnSpc>
              <a:buNone/>
            </a:pPr>
            <a:endParaRPr lang="en-US" sz="2800" i="1" dirty="0" smtClean="0">
              <a:latin typeface="Arial" pitchFamily="34" charset="0"/>
              <a:ea typeface="ＭＳ Ｐゴシック"/>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257" y="1143000"/>
            <a:ext cx="7391400" cy="6376104"/>
          </a:xfrm>
          <a:prstGeom prst="rect">
            <a:avLst/>
          </a:prstGeom>
          <a:noFill/>
        </p:spPr>
        <p:txBody>
          <a:bodyPr wrap="square" rtlCol="0">
            <a:spAutoFit/>
          </a:bodyPr>
          <a:lstStyle/>
          <a:p>
            <a:pPr marL="800100" lvl="1" indent="-342900">
              <a:spcBef>
                <a:spcPts val="0"/>
              </a:spcBef>
              <a:spcAft>
                <a:spcPts val="1000"/>
              </a:spcAft>
              <a:buFont typeface="Arial" pitchFamily="34" charset="0"/>
              <a:buChar char="•"/>
            </a:pPr>
            <a:r>
              <a:rPr lang="en-US" sz="2200" dirty="0" smtClean="0">
                <a:ea typeface="Calibri"/>
              </a:rPr>
              <a:t>What is </a:t>
            </a:r>
            <a:r>
              <a:rPr lang="en-US" sz="2200" i="1" dirty="0" smtClean="0">
                <a:ea typeface="Calibri"/>
              </a:rPr>
              <a:t>PHIA?</a:t>
            </a:r>
          </a:p>
          <a:p>
            <a:pPr marL="800100" lvl="1" indent="-342900">
              <a:spcBef>
                <a:spcPts val="0"/>
              </a:spcBef>
              <a:spcAft>
                <a:spcPts val="1000"/>
              </a:spcAft>
              <a:buFont typeface="Arial" pitchFamily="34" charset="0"/>
              <a:buChar char="•"/>
            </a:pPr>
            <a:r>
              <a:rPr lang="en-US" sz="2200" dirty="0" smtClean="0">
                <a:ea typeface="Calibri"/>
              </a:rPr>
              <a:t>Purpose, scope and application of </a:t>
            </a:r>
            <a:r>
              <a:rPr lang="en-US" sz="2200" i="1" dirty="0" smtClean="0">
                <a:ea typeface="Calibri"/>
              </a:rPr>
              <a:t>PHIA</a:t>
            </a:r>
          </a:p>
          <a:p>
            <a:pPr marL="800100" lvl="1" indent="-342900">
              <a:spcBef>
                <a:spcPts val="0"/>
              </a:spcBef>
              <a:spcAft>
                <a:spcPts val="1000"/>
              </a:spcAft>
              <a:buFont typeface="Arial" pitchFamily="34" charset="0"/>
              <a:buChar char="•"/>
            </a:pPr>
            <a:r>
              <a:rPr lang="en-US" sz="2200" dirty="0" smtClean="0">
                <a:ea typeface="Calibri"/>
              </a:rPr>
              <a:t>What does it mean to be a custodian under </a:t>
            </a:r>
            <a:r>
              <a:rPr lang="en-US" sz="2200" i="1" dirty="0" smtClean="0">
                <a:ea typeface="Calibri"/>
              </a:rPr>
              <a:t>PHIA</a:t>
            </a:r>
            <a:r>
              <a:rPr lang="en-US" sz="2200" dirty="0" smtClean="0">
                <a:ea typeface="Calibri"/>
              </a:rPr>
              <a:t>?</a:t>
            </a:r>
          </a:p>
          <a:p>
            <a:pPr marL="800100" lvl="1" indent="-342900">
              <a:spcBef>
                <a:spcPts val="0"/>
              </a:spcBef>
              <a:spcAft>
                <a:spcPts val="1000"/>
              </a:spcAft>
              <a:buFont typeface="Arial" pitchFamily="34" charset="0"/>
              <a:buChar char="•"/>
            </a:pPr>
            <a:r>
              <a:rPr lang="en-US" sz="2200" dirty="0" smtClean="0">
                <a:ea typeface="Calibri"/>
              </a:rPr>
              <a:t>Consent</a:t>
            </a:r>
          </a:p>
          <a:p>
            <a:pPr marL="800100" lvl="1" indent="-342900">
              <a:spcBef>
                <a:spcPts val="0"/>
              </a:spcBef>
              <a:spcAft>
                <a:spcPts val="1000"/>
              </a:spcAft>
              <a:buFont typeface="Arial" pitchFamily="34" charset="0"/>
              <a:buChar char="•"/>
            </a:pPr>
            <a:r>
              <a:rPr lang="en-US" sz="2200" dirty="0" smtClean="0">
                <a:ea typeface="Calibri"/>
              </a:rPr>
              <a:t>Planning and management of the health system</a:t>
            </a:r>
          </a:p>
          <a:p>
            <a:pPr marL="800100" lvl="1" indent="-342900">
              <a:spcBef>
                <a:spcPts val="0"/>
              </a:spcBef>
              <a:spcAft>
                <a:spcPts val="1000"/>
              </a:spcAft>
              <a:buFont typeface="Arial" pitchFamily="34" charset="0"/>
              <a:buChar char="•"/>
            </a:pPr>
            <a:r>
              <a:rPr lang="en-US" sz="2200" dirty="0" smtClean="0">
                <a:ea typeface="Calibri"/>
              </a:rPr>
              <a:t>Research</a:t>
            </a:r>
          </a:p>
          <a:p>
            <a:pPr marL="800100" lvl="1" indent="-342900">
              <a:spcBef>
                <a:spcPts val="0"/>
              </a:spcBef>
              <a:spcAft>
                <a:spcPts val="1000"/>
              </a:spcAft>
              <a:buFont typeface="Arial" pitchFamily="34" charset="0"/>
              <a:buChar char="•"/>
            </a:pPr>
            <a:r>
              <a:rPr lang="en-US" sz="2200" dirty="0" smtClean="0">
                <a:ea typeface="Calibri"/>
              </a:rPr>
              <a:t>Offences and Penalties</a:t>
            </a:r>
          </a:p>
          <a:p>
            <a:pPr marL="800100" lvl="1" indent="-342900">
              <a:spcBef>
                <a:spcPts val="0"/>
              </a:spcBef>
              <a:spcAft>
                <a:spcPts val="1000"/>
              </a:spcAft>
              <a:buFont typeface="Arial" pitchFamily="34" charset="0"/>
              <a:buChar char="•"/>
            </a:pPr>
            <a:r>
              <a:rPr lang="en-US" sz="2200" dirty="0" smtClean="0">
                <a:ea typeface="Calibri"/>
              </a:rPr>
              <a:t>Additional highlights of </a:t>
            </a:r>
            <a:r>
              <a:rPr lang="en-US" sz="2200" i="1" dirty="0" smtClean="0">
                <a:ea typeface="Calibri"/>
              </a:rPr>
              <a:t>PHIA</a:t>
            </a:r>
          </a:p>
          <a:p>
            <a:pPr marL="800100" lvl="1" indent="-342900">
              <a:spcBef>
                <a:spcPts val="0"/>
              </a:spcBef>
              <a:spcAft>
                <a:spcPts val="1000"/>
              </a:spcAft>
              <a:buFont typeface="Arial" pitchFamily="34" charset="0"/>
              <a:buChar char="•"/>
            </a:pPr>
            <a:r>
              <a:rPr lang="en-US" sz="2200" i="1" dirty="0" smtClean="0">
                <a:ea typeface="Calibri"/>
              </a:rPr>
              <a:t>PHIA</a:t>
            </a:r>
            <a:r>
              <a:rPr lang="en-US" sz="2200" dirty="0" smtClean="0">
                <a:ea typeface="Calibri"/>
              </a:rPr>
              <a:t> Implementation</a:t>
            </a:r>
          </a:p>
          <a:p>
            <a:pPr marL="800100" lvl="1" indent="-342900">
              <a:spcBef>
                <a:spcPts val="0"/>
              </a:spcBef>
              <a:spcAft>
                <a:spcPts val="1000"/>
              </a:spcAft>
              <a:buFont typeface="Arial" pitchFamily="34" charset="0"/>
              <a:buChar char="•"/>
            </a:pPr>
            <a:r>
              <a:rPr lang="en-US" sz="2200" dirty="0" smtClean="0">
                <a:ea typeface="Calibri"/>
              </a:rPr>
              <a:t>Next steps</a:t>
            </a:r>
          </a:p>
          <a:p>
            <a:pPr marL="800100" lvl="1" indent="-342900">
              <a:spcBef>
                <a:spcPts val="0"/>
              </a:spcBef>
              <a:spcAft>
                <a:spcPts val="1000"/>
              </a:spcAft>
              <a:buFont typeface="Arial" pitchFamily="34" charset="0"/>
              <a:buChar char="•"/>
            </a:pPr>
            <a:endParaRPr lang="en-US" sz="2200" dirty="0" smtClean="0">
              <a:ea typeface="Calibri"/>
            </a:endParaRPr>
          </a:p>
          <a:p>
            <a:pPr marL="800100" lvl="1" indent="-342900">
              <a:spcBef>
                <a:spcPts val="0"/>
              </a:spcBef>
              <a:spcAft>
                <a:spcPts val="1000"/>
              </a:spcAft>
            </a:pPr>
            <a:endParaRPr lang="en-US" sz="2000" dirty="0" smtClean="0">
              <a:ea typeface="Calibri"/>
            </a:endParaRPr>
          </a:p>
          <a:p>
            <a:pPr marL="800100" lvl="1" indent="-342900">
              <a:spcBef>
                <a:spcPts val="0"/>
              </a:spcBef>
              <a:spcAft>
                <a:spcPts val="1000"/>
              </a:spcAft>
            </a:pPr>
            <a:endParaRPr lang="en-US" sz="2000" dirty="0" smtClean="0">
              <a:ea typeface="Calibri"/>
            </a:endParaRPr>
          </a:p>
          <a:p>
            <a:endParaRPr lang="en-US" dirty="0"/>
          </a:p>
        </p:txBody>
      </p:sp>
      <p:sp>
        <p:nvSpPr>
          <p:cNvPr id="3" name="Title 1"/>
          <p:cNvSpPr txBox="1">
            <a:spLocks/>
          </p:cNvSpPr>
          <p:nvPr/>
        </p:nvSpPr>
        <p:spPr>
          <a:xfrm>
            <a:off x="609600" y="0"/>
            <a:ext cx="8153400" cy="1143000"/>
          </a:xfrm>
          <a:prstGeom prst="rect">
            <a:avLst/>
          </a:prstGeom>
        </p:spPr>
        <p:txBody>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Arial" pitchFamily="34" charset="0"/>
                <a:ea typeface="ＭＳ Ｐゴシック" charset="-128"/>
                <a:cs typeface="Arial" pitchFamily="34" charset="0"/>
              </a:rPr>
              <a:t>				</a:t>
            </a:r>
          </a:p>
          <a:p>
            <a:pPr lvl="1" algn="r" eaLnBrk="0" hangingPunct="0">
              <a:lnSpc>
                <a:spcPct val="85000"/>
              </a:lnSpc>
            </a:pPr>
            <a:r>
              <a:rPr kumimoji="0" lang="en-US" sz="3200" b="1" i="1" u="none" strike="noStrike" kern="0" cap="none" spc="0" normalizeH="0" baseline="0" noProof="0" dirty="0" smtClean="0">
                <a:ln>
                  <a:noFill/>
                </a:ln>
                <a:solidFill>
                  <a:schemeClr val="tx1"/>
                </a:solidFill>
                <a:effectLst/>
                <a:uLnTx/>
                <a:uFillTx/>
                <a:latin typeface="Arial" pitchFamily="34" charset="0"/>
                <a:ea typeface="ＭＳ Ｐゴシック" charset="-128"/>
                <a:cs typeface="Arial" pitchFamily="34" charset="0"/>
              </a:rPr>
              <a:t>Presentation Overview</a:t>
            </a:r>
            <a:endParaRPr kumimoji="0" lang="en-US" sz="3200" b="1" i="1" u="none" strike="noStrike" kern="0" cap="none" spc="0" normalizeH="0" baseline="0" noProof="0" dirty="0">
              <a:ln>
                <a:noFill/>
              </a:ln>
              <a:solidFill>
                <a:schemeClr val="tx1"/>
              </a:solidFill>
              <a:effectLst/>
              <a:uLnTx/>
              <a:uFillTx/>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3827370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152400"/>
            <a:ext cx="8415338" cy="914400"/>
          </a:xfrm>
        </p:spPr>
        <p:txBody>
          <a:bodyPr/>
          <a:lstStyle/>
          <a:p>
            <a:pPr algn="r"/>
            <a:r>
              <a:rPr lang="en-US" sz="3600" i="1" dirty="0" smtClean="0">
                <a:latin typeface="Arial" pitchFamily="34" charset="0"/>
                <a:ea typeface="ＭＳ Ｐゴシック"/>
                <a:cs typeface="Arial" pitchFamily="34" charset="0"/>
              </a:rPr>
              <a:t>Research</a:t>
            </a:r>
          </a:p>
        </p:txBody>
      </p:sp>
      <p:sp>
        <p:nvSpPr>
          <p:cNvPr id="31747" name="Content Placeholder 3"/>
          <p:cNvSpPr>
            <a:spLocks noGrp="1"/>
          </p:cNvSpPr>
          <p:nvPr>
            <p:ph idx="1"/>
          </p:nvPr>
        </p:nvSpPr>
        <p:spPr>
          <a:xfrm>
            <a:off x="533400" y="1295400"/>
            <a:ext cx="8229600" cy="4572000"/>
          </a:xfrm>
        </p:spPr>
        <p:txBody>
          <a:bodyPr/>
          <a:lstStyle/>
          <a:p>
            <a:pPr>
              <a:buFontTx/>
              <a:buNone/>
            </a:pPr>
            <a:r>
              <a:rPr lang="en-US" dirty="0" smtClean="0">
                <a:ea typeface="ＭＳ Ｐゴシック"/>
              </a:rPr>
              <a:t>	</a:t>
            </a:r>
            <a:r>
              <a:rPr lang="en-US" sz="2800" dirty="0" smtClean="0">
                <a:latin typeface="Arial" pitchFamily="34" charset="0"/>
                <a:ea typeface="ＭＳ Ｐゴシック"/>
                <a:cs typeface="Arial" pitchFamily="34" charset="0"/>
              </a:rPr>
              <a:t>A custodian may </a:t>
            </a:r>
            <a:r>
              <a:rPr lang="en-US" sz="2800" i="1" dirty="0" smtClean="0">
                <a:latin typeface="Arial" pitchFamily="34" charset="0"/>
                <a:ea typeface="ＭＳ Ｐゴシック"/>
                <a:cs typeface="Arial" pitchFamily="34" charset="0"/>
              </a:rPr>
              <a:t>disclose </a:t>
            </a:r>
            <a:r>
              <a:rPr lang="en-US" sz="2800" dirty="0" smtClean="0">
                <a:latin typeface="Arial" pitchFamily="34" charset="0"/>
                <a:ea typeface="ＭＳ Ｐゴシック"/>
                <a:cs typeface="Arial" pitchFamily="34" charset="0"/>
              </a:rPr>
              <a:t>personal health information for research without consent if:</a:t>
            </a:r>
          </a:p>
          <a:p>
            <a:pPr lvl="1">
              <a:spcBef>
                <a:spcPts val="600"/>
              </a:spcBef>
              <a:spcAft>
                <a:spcPts val="600"/>
              </a:spcAft>
              <a:buFont typeface="Arial" pitchFamily="34" charset="0"/>
              <a:buChar char="•"/>
            </a:pPr>
            <a:r>
              <a:rPr lang="en-US" sz="2400" dirty="0" smtClean="0">
                <a:latin typeface="Arial" pitchFamily="34" charset="0"/>
                <a:ea typeface="ＭＳ Ｐゴシック"/>
                <a:cs typeface="Arial" pitchFamily="34" charset="0"/>
              </a:rPr>
              <a:t>An Research Ethics Board has determined that the consent of the individual is not required; and</a:t>
            </a:r>
          </a:p>
          <a:p>
            <a:pPr lvl="1">
              <a:spcBef>
                <a:spcPts val="600"/>
              </a:spcBef>
              <a:spcAft>
                <a:spcPts val="600"/>
              </a:spcAft>
              <a:buFont typeface="Arial" pitchFamily="34" charset="0"/>
              <a:buChar char="•"/>
            </a:pPr>
            <a:r>
              <a:rPr lang="en-US" sz="2400" dirty="0" smtClean="0">
                <a:latin typeface="Arial" pitchFamily="34" charset="0"/>
                <a:ea typeface="ＭＳ Ｐゴシック"/>
                <a:cs typeface="Arial" pitchFamily="34" charset="0"/>
              </a:rPr>
              <a:t>The custodian is satisfied that:</a:t>
            </a:r>
          </a:p>
          <a:p>
            <a:pPr lvl="2">
              <a:spcBef>
                <a:spcPts val="600"/>
              </a:spcBef>
              <a:spcAft>
                <a:spcPts val="600"/>
              </a:spcAft>
              <a:buFont typeface="Arial" pitchFamily="34" charset="0"/>
              <a:buChar char="•"/>
            </a:pPr>
            <a:r>
              <a:rPr lang="en-US" sz="2400" dirty="0" smtClean="0">
                <a:latin typeface="Arial" pitchFamily="34" charset="0"/>
                <a:ea typeface="ＭＳ Ｐゴシック"/>
                <a:cs typeface="Arial" pitchFamily="34" charset="0"/>
              </a:rPr>
              <a:t>the research cannot be conducted without using </a:t>
            </a:r>
            <a:r>
              <a:rPr lang="en-US" dirty="0" smtClean="0">
                <a:latin typeface="Arial" pitchFamily="34" charset="0"/>
                <a:ea typeface="ＭＳ Ｐゴシック"/>
                <a:cs typeface="Arial" pitchFamily="34" charset="0"/>
              </a:rPr>
              <a:t>personal health information;</a:t>
            </a:r>
            <a:endParaRPr lang="en-US" sz="2400" dirty="0" smtClean="0">
              <a:latin typeface="Arial" pitchFamily="34" charset="0"/>
              <a:ea typeface="ＭＳ Ｐゴシック"/>
              <a:cs typeface="Arial" pitchFamily="34" charset="0"/>
            </a:endParaRPr>
          </a:p>
          <a:p>
            <a:pPr lvl="2">
              <a:spcBef>
                <a:spcPts val="600"/>
              </a:spcBef>
              <a:spcAft>
                <a:spcPts val="600"/>
              </a:spcAft>
              <a:buFont typeface="Arial" pitchFamily="34" charset="0"/>
              <a:buChar char="•"/>
            </a:pPr>
            <a:r>
              <a:rPr lang="en-US" sz="2400" dirty="0" smtClean="0">
                <a:latin typeface="Arial" pitchFamily="34" charset="0"/>
                <a:ea typeface="ＭＳ Ｐゴシック"/>
                <a:cs typeface="Arial" pitchFamily="34" charset="0"/>
              </a:rPr>
              <a:t>the </a:t>
            </a:r>
            <a:r>
              <a:rPr lang="en-US" dirty="0" smtClean="0">
                <a:latin typeface="Arial" pitchFamily="34" charset="0"/>
                <a:ea typeface="ＭＳ Ｐゴシック"/>
                <a:cs typeface="Arial" pitchFamily="34" charset="0"/>
              </a:rPr>
              <a:t>personal health information</a:t>
            </a:r>
            <a:r>
              <a:rPr lang="en-US" dirty="0">
                <a:latin typeface="Arial" pitchFamily="34" charset="0"/>
                <a:ea typeface="ＭＳ Ｐゴシック"/>
                <a:cs typeface="Arial" pitchFamily="34" charset="0"/>
              </a:rPr>
              <a:t> </a:t>
            </a:r>
            <a:r>
              <a:rPr lang="en-US" sz="2400" dirty="0" smtClean="0">
                <a:latin typeface="Arial" pitchFamily="34" charset="0"/>
                <a:ea typeface="ＭＳ Ｐゴシック"/>
                <a:cs typeface="Arial" pitchFamily="34" charset="0"/>
              </a:rPr>
              <a:t>is limited to the information necessary to accomplish the purpose of the research;</a:t>
            </a:r>
          </a:p>
          <a:p>
            <a:pPr lvl="2">
              <a:spcBef>
                <a:spcPts val="600"/>
              </a:spcBef>
              <a:spcAft>
                <a:spcPts val="600"/>
              </a:spcAft>
              <a:buFont typeface="Arial" pitchFamily="34" charset="0"/>
              <a:buChar char="•"/>
            </a:pPr>
            <a:r>
              <a:rPr lang="en-US" sz="2400" dirty="0" smtClean="0">
                <a:latin typeface="Arial" pitchFamily="34" charset="0"/>
                <a:ea typeface="ＭＳ Ｐゴシック"/>
                <a:cs typeface="Arial" pitchFamily="34" charset="0"/>
              </a:rPr>
              <a:t>the </a:t>
            </a:r>
            <a:r>
              <a:rPr lang="en-US" dirty="0" smtClean="0">
                <a:latin typeface="Arial" pitchFamily="34" charset="0"/>
                <a:ea typeface="ＭＳ Ｐゴシック"/>
                <a:cs typeface="Arial" pitchFamily="34" charset="0"/>
              </a:rPr>
              <a:t>personal health information</a:t>
            </a:r>
            <a:r>
              <a:rPr lang="en-US" sz="2400" dirty="0" smtClean="0">
                <a:latin typeface="Arial" pitchFamily="34" charset="0"/>
                <a:ea typeface="ＭＳ Ｐゴシック"/>
                <a:cs typeface="Arial" pitchFamily="34" charset="0"/>
              </a:rPr>
              <a:t> is in the most de-identified form possible; </a:t>
            </a:r>
          </a:p>
          <a:p>
            <a:pPr marL="914400" lvl="2" indent="0" algn="r">
              <a:spcBef>
                <a:spcPts val="600"/>
              </a:spcBef>
              <a:spcAft>
                <a:spcPts val="600"/>
              </a:spcAft>
              <a:buNone/>
            </a:pPr>
            <a:r>
              <a:rPr lang="en-US" sz="1800" i="1" dirty="0" smtClean="0">
                <a:latin typeface="Arial" pitchFamily="34" charset="0"/>
                <a:ea typeface="ＭＳ Ｐゴシック"/>
                <a:cs typeface="Arial" pitchFamily="34" charset="0"/>
              </a:rPr>
              <a:t>Continued…</a:t>
            </a:r>
          </a:p>
        </p:txBody>
      </p:sp>
    </p:spTree>
    <p:extLst>
      <p:ext uri="{BB962C8B-B14F-4D97-AF65-F5344CB8AC3E}">
        <p14:creationId xmlns:p14="http://schemas.microsoft.com/office/powerpoint/2010/main" val="4430325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152400"/>
            <a:ext cx="8415338" cy="914400"/>
          </a:xfrm>
        </p:spPr>
        <p:txBody>
          <a:bodyPr/>
          <a:lstStyle/>
          <a:p>
            <a:pPr algn="r"/>
            <a:r>
              <a:rPr lang="en-US" sz="3600" i="1" dirty="0" smtClean="0">
                <a:latin typeface="Arial" pitchFamily="34" charset="0"/>
                <a:ea typeface="ＭＳ Ｐゴシック"/>
                <a:cs typeface="Arial" pitchFamily="34" charset="0"/>
              </a:rPr>
              <a:t>Research</a:t>
            </a:r>
            <a:endParaRPr lang="en-US" sz="2400" b="0" i="1" dirty="0" smtClean="0">
              <a:latin typeface="Arial" pitchFamily="34" charset="0"/>
              <a:ea typeface="ＭＳ Ｐゴシック"/>
              <a:cs typeface="Arial" pitchFamily="34" charset="0"/>
            </a:endParaRPr>
          </a:p>
        </p:txBody>
      </p:sp>
      <p:sp>
        <p:nvSpPr>
          <p:cNvPr id="31747" name="Content Placeholder 3"/>
          <p:cNvSpPr>
            <a:spLocks noGrp="1"/>
          </p:cNvSpPr>
          <p:nvPr>
            <p:ph idx="1"/>
          </p:nvPr>
        </p:nvSpPr>
        <p:spPr>
          <a:xfrm>
            <a:off x="533401" y="990600"/>
            <a:ext cx="8229600" cy="4572000"/>
          </a:xfrm>
        </p:spPr>
        <p:txBody>
          <a:bodyPr/>
          <a:lstStyle/>
          <a:p>
            <a:pPr algn="r">
              <a:buFontTx/>
              <a:buNone/>
            </a:pPr>
            <a:r>
              <a:rPr lang="en-US" sz="2000" dirty="0" smtClean="0">
                <a:ea typeface="ＭＳ Ｐゴシック"/>
              </a:rPr>
              <a:t>	</a:t>
            </a:r>
          </a:p>
          <a:p>
            <a:pPr algn="r">
              <a:buFontTx/>
              <a:buNone/>
            </a:pPr>
            <a:endParaRPr lang="en-US" sz="2000" dirty="0" smtClean="0">
              <a:ea typeface="ＭＳ Ｐゴシック"/>
            </a:endParaRPr>
          </a:p>
          <a:p>
            <a:pPr lvl="1">
              <a:buFont typeface="Arial" pitchFamily="34" charset="0"/>
              <a:buChar char="•"/>
            </a:pPr>
            <a:r>
              <a:rPr lang="en-US" dirty="0" smtClean="0">
                <a:latin typeface="Arial" pitchFamily="34" charset="0"/>
                <a:ea typeface="ＭＳ Ｐゴシック"/>
                <a:cs typeface="Arial" pitchFamily="34" charset="0"/>
              </a:rPr>
              <a:t>The custodian is satisfied that:</a:t>
            </a:r>
          </a:p>
          <a:p>
            <a:pPr lvl="2">
              <a:spcBef>
                <a:spcPts val="600"/>
              </a:spcBef>
              <a:spcAft>
                <a:spcPts val="600"/>
              </a:spcAft>
              <a:buFont typeface="Arial" pitchFamily="34" charset="0"/>
              <a:buChar char="•"/>
            </a:pPr>
            <a:endParaRPr lang="en-US" dirty="0" smtClean="0">
              <a:latin typeface="Arial" pitchFamily="34" charset="0"/>
              <a:ea typeface="ＭＳ Ｐゴシック"/>
              <a:cs typeface="Arial" pitchFamily="34" charset="0"/>
            </a:endParaRPr>
          </a:p>
          <a:p>
            <a:pPr lvl="2">
              <a:spcBef>
                <a:spcPts val="600"/>
              </a:spcBef>
              <a:spcAft>
                <a:spcPts val="600"/>
              </a:spcAft>
              <a:buFont typeface="Arial" pitchFamily="34" charset="0"/>
              <a:buChar char="•"/>
            </a:pPr>
            <a:r>
              <a:rPr lang="en-US" dirty="0" smtClean="0">
                <a:latin typeface="Arial" pitchFamily="34" charset="0"/>
                <a:ea typeface="ＭＳ Ｐゴシック"/>
                <a:cs typeface="Arial" pitchFamily="34" charset="0"/>
              </a:rPr>
              <a:t>the personal health information will be used in a manner that ensures its confidentiality;</a:t>
            </a:r>
          </a:p>
          <a:p>
            <a:pPr lvl="2">
              <a:spcBef>
                <a:spcPts val="600"/>
              </a:spcBef>
              <a:spcAft>
                <a:spcPts val="600"/>
              </a:spcAft>
              <a:buFont typeface="Arial" pitchFamily="34" charset="0"/>
              <a:buChar char="•"/>
            </a:pPr>
            <a:r>
              <a:rPr lang="en-US" dirty="0" smtClean="0">
                <a:latin typeface="Arial" pitchFamily="34" charset="0"/>
                <a:ea typeface="ＭＳ Ｐゴシック"/>
                <a:cs typeface="Arial" pitchFamily="34" charset="0"/>
              </a:rPr>
              <a:t>it is impracticable to obtain consent; and</a:t>
            </a:r>
          </a:p>
          <a:p>
            <a:pPr lvl="2">
              <a:spcBef>
                <a:spcPts val="600"/>
              </a:spcBef>
              <a:spcAft>
                <a:spcPts val="600"/>
              </a:spcAft>
              <a:buFont typeface="Arial" pitchFamily="34" charset="0"/>
              <a:buChar char="•"/>
            </a:pPr>
            <a:r>
              <a:rPr lang="en-US" dirty="0" smtClean="0">
                <a:latin typeface="Arial" pitchFamily="34" charset="0"/>
                <a:ea typeface="ＭＳ Ｐゴシック"/>
                <a:cs typeface="Arial" pitchFamily="34" charset="0"/>
              </a:rPr>
              <a:t>the custodian informs the provincial Review Officer</a:t>
            </a:r>
          </a:p>
          <a:p>
            <a:endParaRPr lang="en-US" sz="2000" dirty="0" smtClean="0">
              <a:ea typeface="ＭＳ Ｐゴシック"/>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i="1" dirty="0" smtClean="0">
                <a:latin typeface="Arial" pitchFamily="34" charset="0"/>
                <a:cs typeface="Arial" pitchFamily="34" charset="0"/>
              </a:rPr>
              <a:t>Offences and Penalties</a:t>
            </a:r>
            <a:endParaRPr lang="en-CA" i="1" dirty="0">
              <a:latin typeface="Arial" pitchFamily="34" charset="0"/>
              <a:cs typeface="Arial" pitchFamily="34" charset="0"/>
            </a:endParaRPr>
          </a:p>
        </p:txBody>
      </p:sp>
      <p:sp>
        <p:nvSpPr>
          <p:cNvPr id="3" name="Content Placeholder 2"/>
          <p:cNvSpPr>
            <a:spLocks noGrp="1"/>
          </p:cNvSpPr>
          <p:nvPr>
            <p:ph idx="1"/>
          </p:nvPr>
        </p:nvSpPr>
        <p:spPr>
          <a:xfrm>
            <a:off x="795867" y="1295400"/>
            <a:ext cx="8043333" cy="4419600"/>
          </a:xfrm>
        </p:spPr>
        <p:txBody>
          <a:bodyPr/>
          <a:lstStyle/>
          <a:p>
            <a:r>
              <a:rPr lang="en-US" dirty="0" smtClean="0">
                <a:latin typeface="Arial" pitchFamily="34" charset="0"/>
                <a:cs typeface="Arial" pitchFamily="34" charset="0"/>
              </a:rPr>
              <a:t>The legislation includes penalties for offences under the </a:t>
            </a:r>
            <a:r>
              <a:rPr lang="en-US" i="1" dirty="0" smtClean="0">
                <a:latin typeface="Arial" pitchFamily="34" charset="0"/>
                <a:cs typeface="Arial" pitchFamily="34" charset="0"/>
              </a:rPr>
              <a:t>Act</a:t>
            </a:r>
          </a:p>
          <a:p>
            <a:r>
              <a:rPr lang="en-US" dirty="0" smtClean="0">
                <a:latin typeface="Arial" pitchFamily="34" charset="0"/>
                <a:cs typeface="Arial" pitchFamily="34" charset="0"/>
              </a:rPr>
              <a:t>Offences include collecting, using or disclosing personal health information in contravention of the Act or regulations; willfully altering or destroying records; and obstructing the Review Officer</a:t>
            </a:r>
          </a:p>
          <a:p>
            <a:r>
              <a:rPr lang="en-US" dirty="0" smtClean="0">
                <a:latin typeface="Arial" pitchFamily="34" charset="0"/>
                <a:cs typeface="Arial" pitchFamily="34" charset="0"/>
              </a:rPr>
              <a:t>Penalty for an individual: a fine of not more than $10,000 or imprisonment for six months, or both</a:t>
            </a:r>
          </a:p>
          <a:p>
            <a:r>
              <a:rPr lang="en-US" dirty="0" smtClean="0">
                <a:latin typeface="Arial" pitchFamily="34" charset="0"/>
                <a:cs typeface="Arial" pitchFamily="34" charset="0"/>
              </a:rPr>
              <a:t>Penalty for a corporation: a fine of not more than $50,000 </a:t>
            </a:r>
            <a:endParaRPr lang="en-CA" dirty="0">
              <a:latin typeface="Arial" pitchFamily="34" charset="0"/>
              <a:cs typeface="Arial" pitchFamily="34" charset="0"/>
            </a:endParaRPr>
          </a:p>
        </p:txBody>
      </p:sp>
    </p:spTree>
    <p:extLst>
      <p:ext uri="{BB962C8B-B14F-4D97-AF65-F5344CB8AC3E}">
        <p14:creationId xmlns:p14="http://schemas.microsoft.com/office/powerpoint/2010/main" val="1289538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228600"/>
            <a:ext cx="8262937" cy="1143000"/>
          </a:xfrm>
        </p:spPr>
        <p:txBody>
          <a:bodyPr/>
          <a:lstStyle/>
          <a:p>
            <a:pPr algn="r" eaLnBrk="1" hangingPunct="1"/>
            <a:r>
              <a:rPr lang="en-US" sz="3600" i="1" dirty="0" smtClean="0">
                <a:ea typeface="ＭＳ Ｐゴシック"/>
              </a:rPr>
              <a:t> </a:t>
            </a:r>
            <a:r>
              <a:rPr lang="en-US" sz="3600" i="1" dirty="0" smtClean="0">
                <a:latin typeface="Arial" pitchFamily="34" charset="0"/>
                <a:ea typeface="ＭＳ Ｐゴシック"/>
                <a:cs typeface="Arial" pitchFamily="34" charset="0"/>
              </a:rPr>
              <a:t>Additional Highlights</a:t>
            </a:r>
          </a:p>
        </p:txBody>
      </p:sp>
      <p:sp>
        <p:nvSpPr>
          <p:cNvPr id="20483" name="Rectangle 3"/>
          <p:cNvSpPr>
            <a:spLocks noGrp="1" noChangeArrowheads="1"/>
          </p:cNvSpPr>
          <p:nvPr>
            <p:ph type="body" idx="4294967295"/>
          </p:nvPr>
        </p:nvSpPr>
        <p:spPr>
          <a:xfrm>
            <a:off x="1219200" y="762000"/>
            <a:ext cx="7315200" cy="4572000"/>
          </a:xfrm>
        </p:spPr>
        <p:txBody>
          <a:bodyPr/>
          <a:lstStyle/>
          <a:p>
            <a:pPr marL="647700" indent="-647700" eaLnBrk="1" hangingPunct="1">
              <a:buClr>
                <a:schemeClr val="tx1"/>
              </a:buClr>
              <a:buFontTx/>
              <a:buNone/>
            </a:pPr>
            <a:endParaRPr lang="en-CA" sz="3200" dirty="0" smtClean="0">
              <a:ea typeface="ＭＳ Ｐゴシック"/>
              <a:sym typeface="Wingdings" pitchFamily="2" charset="2"/>
            </a:endParaRPr>
          </a:p>
          <a:p>
            <a:pPr>
              <a:lnSpc>
                <a:spcPct val="150000"/>
              </a:lnSpc>
              <a:spcBef>
                <a:spcPts val="2400"/>
              </a:spcBef>
              <a:spcAft>
                <a:spcPts val="2400"/>
              </a:spcAft>
            </a:pPr>
            <a:r>
              <a:rPr lang="en-CA" sz="2800" dirty="0" smtClean="0">
                <a:latin typeface="Arial" pitchFamily="34" charset="0"/>
                <a:ea typeface="ＭＳ Ｐゴシック"/>
                <a:cs typeface="Arial" pitchFamily="34" charset="0"/>
              </a:rPr>
              <a:t>Custodians shall limit the collection, use and disclosure of personal health information to what is required to meet the need and only allow access</a:t>
            </a:r>
            <a:r>
              <a:rPr lang="en-CA" sz="2800" b="1" i="1" dirty="0" smtClean="0">
                <a:solidFill>
                  <a:srgbClr val="CC3300"/>
                </a:solidFill>
                <a:latin typeface="Arial" pitchFamily="34" charset="0"/>
                <a:ea typeface="ＭＳ Ｐゴシック"/>
                <a:cs typeface="Arial" pitchFamily="34" charset="0"/>
              </a:rPr>
              <a:t> </a:t>
            </a:r>
            <a:r>
              <a:rPr lang="en-CA" sz="2800" dirty="0" smtClean="0">
                <a:latin typeface="Arial" pitchFamily="34" charset="0"/>
                <a:ea typeface="ＭＳ Ｐゴシック"/>
                <a:cs typeface="Arial" pitchFamily="34" charset="0"/>
              </a:rPr>
              <a:t>to the information that employees, vendors etc. </a:t>
            </a:r>
            <a:r>
              <a:rPr lang="en-CA" sz="2800" b="1" i="1" dirty="0" smtClean="0">
                <a:latin typeface="Arial" pitchFamily="34" charset="0"/>
                <a:ea typeface="ＭＳ Ｐゴシック"/>
                <a:cs typeface="Arial" pitchFamily="34" charset="0"/>
              </a:rPr>
              <a:t>“</a:t>
            </a:r>
            <a:r>
              <a:rPr lang="en-US" sz="2800" b="1" i="1" dirty="0" smtClean="0">
                <a:latin typeface="Arial" pitchFamily="34" charset="0"/>
                <a:ea typeface="ＭＳ Ｐゴシック"/>
                <a:cs typeface="Arial" pitchFamily="34" charset="0"/>
              </a:rPr>
              <a:t>need to know”</a:t>
            </a:r>
            <a:r>
              <a:rPr lang="en-CA" sz="2800" b="1" i="1" dirty="0" smtClean="0">
                <a:latin typeface="Arial" pitchFamily="34" charset="0"/>
                <a:ea typeface="ＭＳ Ｐゴシック"/>
                <a:cs typeface="Arial" pitchFamily="34" charset="0"/>
              </a:rPr>
              <a:t> </a:t>
            </a:r>
            <a:r>
              <a:rPr lang="en-CA" sz="2800" dirty="0" smtClean="0">
                <a:latin typeface="Arial" pitchFamily="34" charset="0"/>
                <a:ea typeface="ＭＳ Ｐゴシック"/>
                <a:cs typeface="Arial" pitchFamily="34" charset="0"/>
              </a:rPr>
              <a:t>to do their job</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762000" y="381000"/>
            <a:ext cx="8186737" cy="914400"/>
          </a:xfrm>
        </p:spPr>
        <p:txBody>
          <a:bodyPr/>
          <a:lstStyle/>
          <a:p>
            <a:pPr algn="r" eaLnBrk="1" hangingPunct="1"/>
            <a:r>
              <a:rPr lang="en-US" sz="3600" i="1" dirty="0" smtClean="0">
                <a:latin typeface="Arial" pitchFamily="34" charset="0"/>
                <a:ea typeface="ＭＳ Ｐゴシック"/>
                <a:cs typeface="Arial" pitchFamily="34" charset="0"/>
              </a:rPr>
              <a:t> Additional Highlights</a:t>
            </a:r>
          </a:p>
        </p:txBody>
      </p:sp>
      <p:sp>
        <p:nvSpPr>
          <p:cNvPr id="19459" name="Rectangle 3"/>
          <p:cNvSpPr>
            <a:spLocks noGrp="1" noChangeArrowheads="1"/>
          </p:cNvSpPr>
          <p:nvPr>
            <p:ph type="body" idx="4294967295"/>
          </p:nvPr>
        </p:nvSpPr>
        <p:spPr>
          <a:xfrm>
            <a:off x="1295400" y="1524000"/>
            <a:ext cx="7315200" cy="4572000"/>
          </a:xfrm>
        </p:spPr>
        <p:txBody>
          <a:bodyPr/>
          <a:lstStyle/>
          <a:p>
            <a:endParaRPr lang="en-US" sz="2800" dirty="0" smtClean="0">
              <a:latin typeface="Arial" pitchFamily="34" charset="0"/>
              <a:cs typeface="Arial" pitchFamily="34" charset="0"/>
            </a:endParaRPr>
          </a:p>
          <a:p>
            <a:pPr>
              <a:lnSpc>
                <a:spcPct val="150000"/>
              </a:lnSpc>
            </a:pPr>
            <a:r>
              <a:rPr lang="en-US" dirty="0" smtClean="0">
                <a:latin typeface="Arial" pitchFamily="34" charset="0"/>
                <a:cs typeface="Arial" pitchFamily="34" charset="0"/>
              </a:rPr>
              <a:t>Restrictions on who can collect </a:t>
            </a:r>
            <a:r>
              <a:rPr lang="en-US" b="1" i="1" dirty="0" smtClean="0">
                <a:latin typeface="Arial" pitchFamily="34" charset="0"/>
                <a:cs typeface="Arial" pitchFamily="34" charset="0"/>
              </a:rPr>
              <a:t>health   card number</a:t>
            </a:r>
          </a:p>
          <a:p>
            <a:pPr>
              <a:lnSpc>
                <a:spcPct val="150000"/>
              </a:lnSpc>
            </a:pPr>
            <a:r>
              <a:rPr lang="en-US" dirty="0" smtClean="0">
                <a:latin typeface="Arial" pitchFamily="34" charset="0"/>
                <a:ea typeface="Calibri"/>
                <a:cs typeface="Arial" pitchFamily="34" charset="0"/>
              </a:rPr>
              <a:t>Only custodians or those authorized by regulation are permitted to collect the health card number</a:t>
            </a:r>
          </a:p>
          <a:p>
            <a:pPr marL="0" indent="0" eaLnBrk="1" hangingPunct="1">
              <a:buClr>
                <a:schemeClr val="tx1"/>
              </a:buClr>
              <a:buNone/>
            </a:pPr>
            <a:endParaRPr lang="en-US" sz="1400" dirty="0" smtClean="0">
              <a:latin typeface="Arial" pitchFamily="34" charset="0"/>
              <a:ea typeface="ＭＳ Ｐゴシック"/>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228600"/>
            <a:ext cx="8415338" cy="1143000"/>
          </a:xfrm>
        </p:spPr>
        <p:txBody>
          <a:bodyPr/>
          <a:lstStyle/>
          <a:p>
            <a:pPr algn="r"/>
            <a:r>
              <a:rPr lang="en-US" sz="3600" i="1" dirty="0" smtClean="0">
                <a:latin typeface="Arial" pitchFamily="34" charset="0"/>
                <a:ea typeface="ＭＳ Ｐゴシック"/>
                <a:cs typeface="Arial" pitchFamily="34" charset="0"/>
              </a:rPr>
              <a:t>Additional Highlights</a:t>
            </a:r>
          </a:p>
        </p:txBody>
      </p:sp>
      <p:sp>
        <p:nvSpPr>
          <p:cNvPr id="33795" name="Rectangle 3"/>
          <p:cNvSpPr>
            <a:spLocks noGrp="1" noChangeArrowheads="1"/>
          </p:cNvSpPr>
          <p:nvPr>
            <p:ph idx="1"/>
          </p:nvPr>
        </p:nvSpPr>
        <p:spPr>
          <a:xfrm>
            <a:off x="762000" y="1447800"/>
            <a:ext cx="7467600" cy="4038600"/>
          </a:xfrm>
        </p:spPr>
        <p:txBody>
          <a:bodyPr/>
          <a:lstStyle/>
          <a:p>
            <a:pPr marL="647700" indent="-647700">
              <a:buClr>
                <a:schemeClr val="tx1"/>
              </a:buClr>
              <a:buFontTx/>
              <a:buNone/>
            </a:pPr>
            <a:endParaRPr lang="en-CA" sz="3200" dirty="0" smtClean="0">
              <a:ea typeface="ＭＳ Ｐゴシック"/>
              <a:sym typeface="Wingdings" pitchFamily="2" charset="2"/>
            </a:endParaRPr>
          </a:p>
          <a:p>
            <a:pPr marL="857250" lvl="1" indent="-457200">
              <a:lnSpc>
                <a:spcPct val="150000"/>
              </a:lnSpc>
              <a:buFont typeface="Arial" pitchFamily="34" charset="0"/>
              <a:buChar char="•"/>
            </a:pPr>
            <a:r>
              <a:rPr lang="en-CA" sz="2800" dirty="0" smtClean="0">
                <a:latin typeface="Arial" pitchFamily="34" charset="0"/>
                <a:ea typeface="ＭＳ Ｐゴシック"/>
                <a:cs typeface="Arial" pitchFamily="34" charset="0"/>
              </a:rPr>
              <a:t>Custodians shall have</a:t>
            </a:r>
            <a:r>
              <a:rPr lang="en-CA" sz="2800" dirty="0" smtClean="0">
                <a:solidFill>
                  <a:srgbClr val="C00000"/>
                </a:solidFill>
                <a:latin typeface="Arial" pitchFamily="34" charset="0"/>
                <a:ea typeface="ＭＳ Ｐゴシック"/>
                <a:cs typeface="Arial" pitchFamily="34" charset="0"/>
              </a:rPr>
              <a:t> </a:t>
            </a:r>
            <a:r>
              <a:rPr lang="en-CA" sz="2800" b="1" i="1" dirty="0" smtClean="0">
                <a:latin typeface="Arial" pitchFamily="34" charset="0"/>
                <a:ea typeface="ＭＳ Ｐゴシック"/>
                <a:cs typeface="Arial" pitchFamily="34" charset="0"/>
              </a:rPr>
              <a:t>retention schedules</a:t>
            </a:r>
            <a:r>
              <a:rPr lang="en-CA" sz="2800" dirty="0" smtClean="0">
                <a:solidFill>
                  <a:srgbClr val="C00000"/>
                </a:solidFill>
                <a:latin typeface="Arial" pitchFamily="34" charset="0"/>
                <a:ea typeface="ＭＳ Ｐゴシック"/>
                <a:cs typeface="Arial" pitchFamily="34" charset="0"/>
              </a:rPr>
              <a:t> </a:t>
            </a:r>
            <a:r>
              <a:rPr lang="en-CA" sz="2800" dirty="0" smtClean="0">
                <a:latin typeface="Arial" pitchFamily="34" charset="0"/>
                <a:ea typeface="ＭＳ Ｐゴシック"/>
                <a:cs typeface="Arial" pitchFamily="34" charset="0"/>
              </a:rPr>
              <a:t>and ensure they are followed</a:t>
            </a:r>
          </a:p>
          <a:p>
            <a:pPr marL="857250" lvl="1" indent="-457200">
              <a:lnSpc>
                <a:spcPct val="150000"/>
              </a:lnSpc>
              <a:buFont typeface="Arial" pitchFamily="34" charset="0"/>
              <a:buChar char="•"/>
            </a:pPr>
            <a:r>
              <a:rPr lang="en-US" sz="2800" dirty="0" smtClean="0">
                <a:latin typeface="Arial" pitchFamily="34" charset="0"/>
                <a:ea typeface="ＭＳ Ｐゴシック"/>
                <a:cs typeface="Arial" pitchFamily="34" charset="0"/>
              </a:rPr>
              <a:t>Retention schedules apply to personal health information in paper and electronic form</a:t>
            </a:r>
            <a:endParaRPr lang="en-CA" sz="2800" dirty="0" smtClean="0">
              <a:latin typeface="Arial" pitchFamily="34" charset="0"/>
              <a:ea typeface="ＭＳ Ｐゴシック"/>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381000" y="228600"/>
            <a:ext cx="8415338" cy="1143000"/>
          </a:xfrm>
        </p:spPr>
        <p:txBody>
          <a:bodyPr/>
          <a:lstStyle/>
          <a:p>
            <a:pPr algn="r" eaLnBrk="1" hangingPunct="1"/>
            <a:r>
              <a:rPr lang="en-US" sz="3600" i="1" dirty="0" smtClean="0">
                <a:latin typeface="Arial" pitchFamily="34" charset="0"/>
                <a:ea typeface="ＭＳ Ｐゴシック"/>
                <a:cs typeface="Arial" pitchFamily="34" charset="0"/>
              </a:rPr>
              <a:t>Additional Highlights</a:t>
            </a:r>
          </a:p>
        </p:txBody>
      </p:sp>
      <p:sp>
        <p:nvSpPr>
          <p:cNvPr id="35843" name="Rectangle 3"/>
          <p:cNvSpPr>
            <a:spLocks noGrp="1" noChangeArrowheads="1"/>
          </p:cNvSpPr>
          <p:nvPr>
            <p:ph type="body" idx="4294967295"/>
          </p:nvPr>
        </p:nvSpPr>
        <p:spPr>
          <a:xfrm>
            <a:off x="1143000" y="1447800"/>
            <a:ext cx="7315200" cy="4572000"/>
          </a:xfrm>
        </p:spPr>
        <p:txBody>
          <a:bodyPr/>
          <a:lstStyle/>
          <a:p>
            <a:pPr>
              <a:lnSpc>
                <a:spcPct val="100000"/>
              </a:lnSpc>
              <a:buClr>
                <a:schemeClr val="tx1"/>
              </a:buClr>
            </a:pPr>
            <a:r>
              <a:rPr lang="en-CA" sz="2800" b="1" i="1" dirty="0" smtClean="0">
                <a:latin typeface="Arial" pitchFamily="34" charset="0"/>
                <a:ea typeface="ＭＳ Ｐゴシック"/>
                <a:cs typeface="Arial" pitchFamily="34" charset="0"/>
                <a:sym typeface="Wingdings" pitchFamily="2" charset="2"/>
              </a:rPr>
              <a:t>Independent privacy </a:t>
            </a:r>
            <a:r>
              <a:rPr lang="en-CA" sz="2800" b="1" dirty="0" smtClean="0">
                <a:latin typeface="Arial" pitchFamily="34" charset="0"/>
                <a:ea typeface="ＭＳ Ｐゴシック"/>
                <a:cs typeface="Arial" pitchFamily="34" charset="0"/>
                <a:sym typeface="Wingdings" pitchFamily="2" charset="2"/>
              </a:rPr>
              <a:t>oversight </a:t>
            </a:r>
            <a:r>
              <a:rPr lang="en-CA" sz="2800" dirty="0" smtClean="0">
                <a:latin typeface="Arial" pitchFamily="34" charset="0"/>
                <a:ea typeface="ＭＳ Ｐゴシック"/>
                <a:cs typeface="Arial" pitchFamily="34" charset="0"/>
                <a:sym typeface="Wingdings" pitchFamily="2" charset="2"/>
              </a:rPr>
              <a:t>is required under </a:t>
            </a:r>
            <a:r>
              <a:rPr lang="en-CA" sz="2800" i="1" dirty="0" smtClean="0">
                <a:latin typeface="Arial" pitchFamily="34" charset="0"/>
                <a:ea typeface="ＭＳ Ｐゴシック"/>
                <a:cs typeface="Arial" pitchFamily="34" charset="0"/>
                <a:sym typeface="Wingdings" pitchFamily="2" charset="2"/>
              </a:rPr>
              <a:t>PHIA</a:t>
            </a:r>
            <a:endParaRPr lang="en-CA" dirty="0">
              <a:latin typeface="Arial" pitchFamily="34" charset="0"/>
              <a:ea typeface="ＭＳ Ｐゴシック"/>
              <a:cs typeface="Arial" pitchFamily="34" charset="0"/>
              <a:sym typeface="Wingdings" pitchFamily="2" charset="2"/>
            </a:endParaRPr>
          </a:p>
          <a:p>
            <a:pPr>
              <a:lnSpc>
                <a:spcPct val="100000"/>
              </a:lnSpc>
              <a:buClr>
                <a:schemeClr val="tx1"/>
              </a:buClr>
            </a:pPr>
            <a:r>
              <a:rPr lang="en-CA" sz="2800" dirty="0" smtClean="0">
                <a:latin typeface="Arial" pitchFamily="34" charset="0"/>
                <a:ea typeface="ＭＳ Ｐゴシック"/>
                <a:cs typeface="Arial" pitchFamily="34" charset="0"/>
                <a:sym typeface="Wingdings" pitchFamily="2" charset="2"/>
              </a:rPr>
              <a:t>Privacy </a:t>
            </a:r>
            <a:r>
              <a:rPr lang="en-CA" sz="2800" dirty="0">
                <a:latin typeface="Arial" pitchFamily="34" charset="0"/>
                <a:ea typeface="ＭＳ Ｐゴシック"/>
                <a:cs typeface="Arial" pitchFamily="34" charset="0"/>
                <a:sym typeface="Wingdings" pitchFamily="2" charset="2"/>
              </a:rPr>
              <a:t>oversight authority lies in </a:t>
            </a:r>
            <a:r>
              <a:rPr lang="en-CA" sz="2800" i="1" dirty="0">
                <a:latin typeface="Arial" pitchFamily="34" charset="0"/>
                <a:ea typeface="ＭＳ Ｐゴシック"/>
                <a:cs typeface="Arial" pitchFamily="34" charset="0"/>
                <a:sym typeface="Wingdings" pitchFamily="2" charset="2"/>
              </a:rPr>
              <a:t>Privacy Review Officer Act </a:t>
            </a:r>
            <a:r>
              <a:rPr lang="en-CA" sz="2800" i="1" dirty="0">
                <a:ea typeface="ＭＳ Ｐゴシック"/>
                <a:sym typeface="Wingdings" pitchFamily="2" charset="2"/>
              </a:rPr>
              <a:t>	</a:t>
            </a:r>
            <a:endParaRPr lang="en-CA" sz="2800" i="1" dirty="0" smtClean="0">
              <a:ea typeface="ＭＳ Ｐゴシック"/>
              <a:sym typeface="Wingdings" pitchFamily="2" charset="2"/>
            </a:endParaRPr>
          </a:p>
          <a:p>
            <a:pPr>
              <a:lnSpc>
                <a:spcPct val="100000"/>
              </a:lnSpc>
              <a:buClr>
                <a:schemeClr val="tx1"/>
              </a:buClr>
            </a:pPr>
            <a:r>
              <a:rPr lang="en-US" sz="2800" dirty="0" smtClean="0">
                <a:latin typeface="Arial" pitchFamily="34" charset="0"/>
                <a:ea typeface="ＭＳ Ｐゴシック"/>
                <a:cs typeface="Arial" pitchFamily="34" charset="0"/>
                <a:sym typeface="Wingdings" pitchFamily="2" charset="2"/>
              </a:rPr>
              <a:t>The provincial Review Officer can conduct reviews or initiate investigations</a:t>
            </a:r>
          </a:p>
          <a:p>
            <a:pPr>
              <a:lnSpc>
                <a:spcPct val="100000"/>
              </a:lnSpc>
              <a:buClr>
                <a:schemeClr val="tx1"/>
              </a:buClr>
            </a:pPr>
            <a:r>
              <a:rPr lang="en-US" sz="2800" dirty="0" smtClean="0">
                <a:latin typeface="Arial" pitchFamily="34" charset="0"/>
                <a:ea typeface="ＭＳ Ｐゴシック"/>
                <a:cs typeface="Arial" pitchFamily="34" charset="0"/>
                <a:sym typeface="Wingdings" pitchFamily="2" charset="2"/>
              </a:rPr>
              <a:t>The provincial Review Officer has recommendation-making power</a:t>
            </a:r>
          </a:p>
          <a:p>
            <a:pPr marL="1047750" lvl="1" indent="-647700" eaLnBrk="1" hangingPunct="1">
              <a:buClr>
                <a:schemeClr val="tx1"/>
              </a:buClr>
              <a:buFont typeface="Arial" pitchFamily="34" charset="0"/>
              <a:buChar char="•"/>
            </a:pPr>
            <a:endParaRPr lang="en-CA" sz="3600" i="1" dirty="0" smtClean="0">
              <a:ea typeface="ＭＳ Ｐゴシック"/>
              <a:sym typeface="Wingdings" pitchFamily="2" charset="2"/>
            </a:endParaRPr>
          </a:p>
          <a:p>
            <a:pPr marL="1447800" lvl="2" indent="-647700" eaLnBrk="1" hangingPunct="1">
              <a:buClr>
                <a:schemeClr val="tx1"/>
              </a:buClr>
              <a:buFontTx/>
              <a:buNone/>
            </a:pPr>
            <a:r>
              <a:rPr lang="en-CA" sz="3200" dirty="0" smtClean="0">
                <a:ea typeface="ＭＳ Ｐゴシック"/>
                <a:sym typeface="Wingdings" pitchFamily="2" charset="2"/>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52400" y="304800"/>
            <a:ext cx="8415338" cy="1143000"/>
          </a:xfrm>
        </p:spPr>
        <p:txBody>
          <a:bodyPr/>
          <a:lstStyle/>
          <a:p>
            <a:pPr algn="r" eaLnBrk="1" hangingPunct="1"/>
            <a:r>
              <a:rPr lang="en-US" sz="3600" i="1" dirty="0" smtClean="0">
                <a:latin typeface="Arial" pitchFamily="34" charset="0"/>
                <a:ea typeface="ＭＳ Ｐゴシック"/>
                <a:cs typeface="Arial" pitchFamily="34" charset="0"/>
              </a:rPr>
              <a:t>Additional Highlights</a:t>
            </a:r>
          </a:p>
        </p:txBody>
      </p:sp>
      <p:sp>
        <p:nvSpPr>
          <p:cNvPr id="36867" name="Rectangle 3"/>
          <p:cNvSpPr>
            <a:spLocks noGrp="1" noChangeArrowheads="1"/>
          </p:cNvSpPr>
          <p:nvPr>
            <p:ph type="body" idx="4294967295"/>
          </p:nvPr>
        </p:nvSpPr>
        <p:spPr>
          <a:xfrm>
            <a:off x="1066800" y="1447800"/>
            <a:ext cx="7315200" cy="4572000"/>
          </a:xfrm>
        </p:spPr>
        <p:txBody>
          <a:bodyPr/>
          <a:lstStyle/>
          <a:p>
            <a:pPr marL="647700" indent="-647700" eaLnBrk="1" hangingPunct="1">
              <a:buClr>
                <a:schemeClr val="tx1"/>
              </a:buClr>
              <a:buFontTx/>
              <a:buNone/>
            </a:pPr>
            <a:endParaRPr lang="en-US" sz="1400" dirty="0" smtClean="0">
              <a:ea typeface="ＭＳ Ｐゴシック"/>
            </a:endParaRPr>
          </a:p>
          <a:p>
            <a:pPr>
              <a:lnSpc>
                <a:spcPct val="100000"/>
              </a:lnSpc>
              <a:spcBef>
                <a:spcPts val="1800"/>
              </a:spcBef>
              <a:spcAft>
                <a:spcPts val="1800"/>
              </a:spcAft>
              <a:buClr>
                <a:schemeClr val="tx1"/>
              </a:buClr>
            </a:pPr>
            <a:r>
              <a:rPr lang="en-CA" sz="2800" dirty="0" smtClean="0">
                <a:latin typeface="Arial" pitchFamily="34" charset="0"/>
                <a:ea typeface="ＭＳ Ｐゴシック"/>
                <a:cs typeface="Arial" pitchFamily="34" charset="0"/>
                <a:sym typeface="Wingdings" pitchFamily="2" charset="2"/>
              </a:rPr>
              <a:t>Requirement to</a:t>
            </a:r>
            <a:r>
              <a:rPr lang="en-CA" sz="2800" dirty="0" smtClean="0">
                <a:solidFill>
                  <a:srgbClr val="FF0000"/>
                </a:solidFill>
                <a:latin typeface="Arial" pitchFamily="34" charset="0"/>
                <a:ea typeface="ＭＳ Ｐゴシック"/>
                <a:cs typeface="Arial" pitchFamily="34" charset="0"/>
                <a:sym typeface="Wingdings" pitchFamily="2" charset="2"/>
              </a:rPr>
              <a:t> </a:t>
            </a:r>
            <a:r>
              <a:rPr lang="en-CA" sz="2800" b="1" i="1" dirty="0" smtClean="0">
                <a:latin typeface="Arial" pitchFamily="34" charset="0"/>
                <a:ea typeface="ＭＳ Ｐゴシック"/>
                <a:cs typeface="Arial" pitchFamily="34" charset="0"/>
                <a:sym typeface="Wingdings" pitchFamily="2" charset="2"/>
              </a:rPr>
              <a:t>report to an individual any breach</a:t>
            </a:r>
            <a:r>
              <a:rPr lang="en-CA" sz="2800" b="1" dirty="0" smtClean="0">
                <a:solidFill>
                  <a:srgbClr val="C00000"/>
                </a:solidFill>
                <a:latin typeface="Arial" pitchFamily="34" charset="0"/>
                <a:ea typeface="ＭＳ Ｐゴシック"/>
                <a:cs typeface="Arial" pitchFamily="34" charset="0"/>
                <a:sym typeface="Wingdings" pitchFamily="2" charset="2"/>
              </a:rPr>
              <a:t> </a:t>
            </a:r>
            <a:r>
              <a:rPr lang="en-CA" sz="2800" dirty="0" smtClean="0">
                <a:latin typeface="Arial" pitchFamily="34" charset="0"/>
                <a:ea typeface="ＭＳ Ｐゴシック"/>
                <a:cs typeface="Arial" pitchFamily="34" charset="0"/>
                <a:sym typeface="Wingdings" pitchFamily="2" charset="2"/>
              </a:rPr>
              <a:t>of their personal health information where there is potential for harm or embarrassment</a:t>
            </a:r>
          </a:p>
          <a:p>
            <a:pPr>
              <a:lnSpc>
                <a:spcPct val="100000"/>
              </a:lnSpc>
              <a:spcBef>
                <a:spcPts val="1800"/>
              </a:spcBef>
              <a:spcAft>
                <a:spcPts val="1800"/>
              </a:spcAft>
              <a:buClr>
                <a:schemeClr val="tx1"/>
              </a:buClr>
            </a:pPr>
            <a:r>
              <a:rPr lang="en-CA" sz="2800" dirty="0" smtClean="0">
                <a:latin typeface="Arial" pitchFamily="34" charset="0"/>
                <a:ea typeface="ＭＳ Ｐゴシック"/>
                <a:cs typeface="Arial" pitchFamily="34" charset="0"/>
                <a:sym typeface="Wingdings" pitchFamily="2" charset="2"/>
              </a:rPr>
              <a:t>Custodians are required to </a:t>
            </a:r>
            <a:r>
              <a:rPr lang="en-CA" sz="2800" b="1" i="1" dirty="0" smtClean="0">
                <a:latin typeface="Arial" pitchFamily="34" charset="0"/>
                <a:ea typeface="ＭＳ Ｐゴシック"/>
                <a:cs typeface="Arial" pitchFamily="34" charset="0"/>
                <a:sym typeface="Wingdings" pitchFamily="2" charset="2"/>
              </a:rPr>
              <a:t>notify the Review Officer</a:t>
            </a:r>
            <a:r>
              <a:rPr lang="en-CA" sz="2800" b="1" i="1" dirty="0" smtClean="0">
                <a:solidFill>
                  <a:srgbClr val="C00000"/>
                </a:solidFill>
                <a:latin typeface="Arial" pitchFamily="34" charset="0"/>
                <a:ea typeface="ＭＳ Ｐゴシック"/>
                <a:cs typeface="Arial" pitchFamily="34" charset="0"/>
                <a:sym typeface="Wingdings" pitchFamily="2" charset="2"/>
              </a:rPr>
              <a:t> </a:t>
            </a:r>
            <a:r>
              <a:rPr lang="en-CA" sz="2800" dirty="0" smtClean="0">
                <a:latin typeface="Arial" pitchFamily="34" charset="0"/>
                <a:ea typeface="ＭＳ Ｐゴシック"/>
                <a:cs typeface="Arial" pitchFamily="34" charset="0"/>
                <a:sym typeface="Wingdings" pitchFamily="2" charset="2"/>
              </a:rPr>
              <a:t>in cases where they do not report the breach to the individual</a:t>
            </a:r>
          </a:p>
          <a:p>
            <a:pPr marL="647700" indent="-647700" eaLnBrk="1" hangingPunct="1">
              <a:lnSpc>
                <a:spcPct val="100000"/>
              </a:lnSpc>
              <a:buClr>
                <a:schemeClr val="tx1"/>
              </a:buClr>
              <a:buFontTx/>
              <a:buNone/>
            </a:pPr>
            <a:endParaRPr lang="en-CA" sz="3200" dirty="0" smtClean="0">
              <a:ea typeface="ＭＳ Ｐゴシック"/>
              <a:sym typeface="Wingdings" pitchFamily="2" charset="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228600"/>
            <a:ext cx="8415338" cy="1143000"/>
          </a:xfrm>
        </p:spPr>
        <p:txBody>
          <a:bodyPr/>
          <a:lstStyle/>
          <a:p>
            <a:pPr algn="r" eaLnBrk="1" hangingPunct="1"/>
            <a:r>
              <a:rPr lang="en-US" sz="3600" i="1" dirty="0" smtClean="0">
                <a:latin typeface="Arial" pitchFamily="34" charset="0"/>
                <a:ea typeface="ＭＳ Ｐゴシック"/>
                <a:cs typeface="Arial" pitchFamily="34" charset="0"/>
              </a:rPr>
              <a:t>Additional Highlights</a:t>
            </a:r>
          </a:p>
        </p:txBody>
      </p:sp>
      <p:sp>
        <p:nvSpPr>
          <p:cNvPr id="64514" name="Rectangle 3"/>
          <p:cNvSpPr>
            <a:spLocks noGrp="1" noChangeArrowheads="1"/>
          </p:cNvSpPr>
          <p:nvPr>
            <p:ph type="body" idx="4294967295"/>
          </p:nvPr>
        </p:nvSpPr>
        <p:spPr>
          <a:xfrm>
            <a:off x="1066800" y="1524000"/>
            <a:ext cx="7315200" cy="4572000"/>
          </a:xfrm>
        </p:spPr>
        <p:txBody>
          <a:bodyPr/>
          <a:lstStyle/>
          <a:p>
            <a:pPr marL="0" lvl="0" indent="0">
              <a:lnSpc>
                <a:spcPct val="115000"/>
              </a:lnSpc>
              <a:spcBef>
                <a:spcPts val="0"/>
              </a:spcBef>
              <a:spcAft>
                <a:spcPts val="0"/>
              </a:spcAft>
              <a:buNone/>
              <a:tabLst>
                <a:tab pos="457200" algn="l"/>
              </a:tabLst>
            </a:pPr>
            <a:endParaRPr lang="en-CA" sz="800" dirty="0">
              <a:ea typeface="ＭＳ Ｐゴシック" pitchFamily="34" charset="-128"/>
              <a:cs typeface="+mn-cs"/>
              <a:sym typeface="Wingdings" pitchFamily="2" charset="2"/>
            </a:endParaRPr>
          </a:p>
          <a:p>
            <a:pPr>
              <a:lnSpc>
                <a:spcPct val="115000"/>
              </a:lnSpc>
              <a:spcBef>
                <a:spcPts val="0"/>
              </a:spcBef>
              <a:spcAft>
                <a:spcPts val="0"/>
              </a:spcAft>
              <a:tabLst>
                <a:tab pos="457200" algn="l"/>
              </a:tabLst>
            </a:pPr>
            <a:r>
              <a:rPr lang="en-CA" sz="2800" i="1" dirty="0" smtClean="0">
                <a:latin typeface="Arial" pitchFamily="34" charset="0"/>
                <a:ea typeface="Calibri"/>
                <a:cs typeface="Arial" pitchFamily="34" charset="0"/>
              </a:rPr>
              <a:t>PHIA</a:t>
            </a:r>
            <a:r>
              <a:rPr lang="en-CA" sz="2800" dirty="0" smtClean="0">
                <a:latin typeface="Arial" pitchFamily="34" charset="0"/>
                <a:ea typeface="Calibri"/>
                <a:cs typeface="Arial" pitchFamily="34" charset="0"/>
              </a:rPr>
              <a:t> protects documents subject to </a:t>
            </a:r>
            <a:r>
              <a:rPr lang="en-CA" sz="2800" b="1" i="1" dirty="0" smtClean="0">
                <a:latin typeface="Arial" pitchFamily="34" charset="0"/>
                <a:ea typeface="Calibri"/>
                <a:cs typeface="Arial" pitchFamily="34" charset="0"/>
              </a:rPr>
              <a:t>solicitor-client  privilege</a:t>
            </a:r>
            <a:endParaRPr lang="en-US" dirty="0">
              <a:latin typeface="Arial" pitchFamily="34" charset="0"/>
              <a:ea typeface="Calibri"/>
              <a:cs typeface="Arial" pitchFamily="34" charset="0"/>
            </a:endParaRPr>
          </a:p>
          <a:p>
            <a:pPr>
              <a:lnSpc>
                <a:spcPct val="115000"/>
              </a:lnSpc>
              <a:spcBef>
                <a:spcPts val="0"/>
              </a:spcBef>
              <a:spcAft>
                <a:spcPts val="0"/>
              </a:spcAft>
              <a:tabLst>
                <a:tab pos="457200" algn="l"/>
              </a:tabLst>
            </a:pPr>
            <a:endParaRPr lang="en-US" sz="2800" dirty="0" smtClean="0">
              <a:latin typeface="Arial" pitchFamily="34" charset="0"/>
              <a:ea typeface="ＭＳ Ｐゴシック" pitchFamily="34" charset="-128"/>
              <a:cs typeface="Arial" pitchFamily="34" charset="0"/>
            </a:endParaRPr>
          </a:p>
          <a:p>
            <a:pPr>
              <a:lnSpc>
                <a:spcPct val="115000"/>
              </a:lnSpc>
              <a:spcBef>
                <a:spcPts val="0"/>
              </a:spcBef>
              <a:spcAft>
                <a:spcPts val="0"/>
              </a:spcAft>
              <a:tabLst>
                <a:tab pos="457200" algn="l"/>
              </a:tabLst>
            </a:pPr>
            <a:r>
              <a:rPr lang="en-US" dirty="0" smtClean="0">
                <a:latin typeface="Arial" pitchFamily="34" charset="0"/>
                <a:ea typeface="ＭＳ Ｐゴシック" pitchFamily="34" charset="-128"/>
                <a:cs typeface="Arial" pitchFamily="34" charset="0"/>
              </a:rPr>
              <a:t>The provincial </a:t>
            </a:r>
            <a:r>
              <a:rPr lang="en-US" sz="2800" dirty="0" smtClean="0">
                <a:latin typeface="Arial" pitchFamily="34" charset="0"/>
                <a:ea typeface="ＭＳ Ｐゴシック" pitchFamily="34" charset="-128"/>
                <a:cs typeface="Arial" pitchFamily="34" charset="0"/>
              </a:rPr>
              <a:t>Review Officer cannot compel production of records to determine if the claim of solicitor-client privilege is valid</a:t>
            </a:r>
          </a:p>
          <a:p>
            <a:pPr marL="647700" indent="-647700" algn="r" eaLnBrk="1" hangingPunct="1">
              <a:buClr>
                <a:schemeClr val="tx1"/>
              </a:buClr>
              <a:buNone/>
              <a:defRPr/>
            </a:pPr>
            <a:r>
              <a:rPr lang="en-CA" sz="3600" dirty="0" smtClean="0">
                <a:latin typeface="Arial" pitchFamily="34" charset="0"/>
                <a:ea typeface="ＭＳ Ｐゴシック" pitchFamily="34" charset="-128"/>
                <a:cs typeface="Arial" pitchFamily="34" charset="0"/>
                <a:sym typeface="Wingdings" pitchFamily="2" charset="2"/>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531"/>
            <a:ext cx="8415338" cy="1143000"/>
          </a:xfrm>
        </p:spPr>
        <p:txBody>
          <a:bodyPr/>
          <a:lstStyle/>
          <a:p>
            <a:pPr algn="r"/>
            <a:r>
              <a:rPr lang="en-US" sz="3600" i="1" dirty="0" smtClean="0">
                <a:latin typeface="Arial" pitchFamily="34" charset="0"/>
                <a:cs typeface="Arial" pitchFamily="34" charset="0"/>
              </a:rPr>
              <a:t>Implementation: Regulations</a:t>
            </a:r>
            <a:endParaRPr lang="en-US" sz="3600" i="1" dirty="0">
              <a:latin typeface="Arial" pitchFamily="34" charset="0"/>
              <a:cs typeface="Arial" pitchFamily="34" charset="0"/>
            </a:endParaRPr>
          </a:p>
        </p:txBody>
      </p:sp>
      <p:sp>
        <p:nvSpPr>
          <p:cNvPr id="3" name="TextBox 2"/>
          <p:cNvSpPr txBox="1"/>
          <p:nvPr/>
        </p:nvSpPr>
        <p:spPr>
          <a:xfrm>
            <a:off x="857794" y="1143000"/>
            <a:ext cx="7772400" cy="7885236"/>
          </a:xfrm>
          <a:prstGeom prst="rect">
            <a:avLst/>
          </a:prstGeom>
          <a:noFill/>
        </p:spPr>
        <p:txBody>
          <a:bodyPr wrap="square" rtlCol="0">
            <a:spAutoFit/>
          </a:bodyPr>
          <a:lstStyle/>
          <a:p>
            <a:pPr marL="342900" marR="0" lvl="0" indent="-342900">
              <a:lnSpc>
                <a:spcPct val="115000"/>
              </a:lnSpc>
              <a:spcBef>
                <a:spcPts val="0"/>
              </a:spcBef>
              <a:spcAft>
                <a:spcPts val="0"/>
              </a:spcAft>
              <a:buFont typeface="Arial" pitchFamily="34" charset="0"/>
              <a:buChar char="•"/>
            </a:pPr>
            <a:r>
              <a:rPr lang="en-US" sz="2400" dirty="0" smtClean="0">
                <a:ea typeface="Calibri"/>
              </a:rPr>
              <a:t>Regulations approved in December 2012</a:t>
            </a:r>
          </a:p>
          <a:p>
            <a:pPr marL="342900" marR="0" lvl="0" indent="-342900">
              <a:lnSpc>
                <a:spcPct val="115000"/>
              </a:lnSpc>
              <a:spcBef>
                <a:spcPts val="0"/>
              </a:spcBef>
              <a:spcAft>
                <a:spcPts val="0"/>
              </a:spcAft>
              <a:buFont typeface="Arial" pitchFamily="34" charset="0"/>
              <a:buChar char="•"/>
            </a:pPr>
            <a:r>
              <a:rPr lang="en-US" sz="2400" dirty="0" smtClean="0">
                <a:ea typeface="Calibri"/>
              </a:rPr>
              <a:t>Regulations include:</a:t>
            </a:r>
          </a:p>
          <a:p>
            <a:pPr marL="914400" marR="0" lvl="1" indent="-457200">
              <a:lnSpc>
                <a:spcPct val="115000"/>
              </a:lnSpc>
              <a:spcBef>
                <a:spcPts val="0"/>
              </a:spcBef>
              <a:spcAft>
                <a:spcPts val="0"/>
              </a:spcAft>
              <a:buFont typeface="Arial" pitchFamily="34" charset="0"/>
              <a:buChar char="•"/>
            </a:pPr>
            <a:r>
              <a:rPr lang="en-US" sz="2400" dirty="0" smtClean="0">
                <a:ea typeface="Calibri"/>
              </a:rPr>
              <a:t>definitions (e.g. electronic health record)</a:t>
            </a:r>
          </a:p>
          <a:p>
            <a:pPr marL="914400" marR="0" lvl="1" indent="-457200">
              <a:lnSpc>
                <a:spcPct val="115000"/>
              </a:lnSpc>
              <a:spcBef>
                <a:spcPts val="0"/>
              </a:spcBef>
              <a:spcAft>
                <a:spcPts val="0"/>
              </a:spcAft>
              <a:buFont typeface="Arial" pitchFamily="34" charset="0"/>
              <a:buChar char="•"/>
            </a:pPr>
            <a:r>
              <a:rPr lang="en-US" sz="2400" dirty="0" smtClean="0">
                <a:ea typeface="Calibri"/>
              </a:rPr>
              <a:t>designating a program or service as a health care service (e.g. Adult Protection assessments)</a:t>
            </a:r>
          </a:p>
          <a:p>
            <a:pPr marL="914400" marR="0" lvl="1" indent="-457200">
              <a:lnSpc>
                <a:spcPct val="115000"/>
              </a:lnSpc>
              <a:spcBef>
                <a:spcPts val="0"/>
              </a:spcBef>
              <a:spcAft>
                <a:spcPts val="0"/>
              </a:spcAft>
              <a:buFont typeface="Arial" pitchFamily="34" charset="0"/>
              <a:buChar char="•"/>
            </a:pPr>
            <a:r>
              <a:rPr lang="en-US" sz="2400" dirty="0" smtClean="0">
                <a:ea typeface="Calibri"/>
              </a:rPr>
              <a:t>authorizing specific non-custodians to collect health card number (e.g. schools collect for facilitating emergency care for students)</a:t>
            </a:r>
          </a:p>
          <a:p>
            <a:pPr marL="914400" marR="0" lvl="1" indent="-457200">
              <a:lnSpc>
                <a:spcPct val="115000"/>
              </a:lnSpc>
              <a:spcBef>
                <a:spcPts val="0"/>
              </a:spcBef>
              <a:spcAft>
                <a:spcPts val="0"/>
              </a:spcAft>
              <a:buFont typeface="Arial" pitchFamily="34" charset="0"/>
              <a:buChar char="•"/>
            </a:pPr>
            <a:r>
              <a:rPr lang="en-US" sz="2400" dirty="0">
                <a:ea typeface="Calibri"/>
              </a:rPr>
              <a:t>m</a:t>
            </a:r>
            <a:r>
              <a:rPr lang="en-US" sz="2400" dirty="0" smtClean="0">
                <a:ea typeface="Calibri"/>
              </a:rPr>
              <a:t>aximum  fees permitted to be charged by a custodian to an individual requesting to view or have a copy of his/her own record</a:t>
            </a:r>
          </a:p>
          <a:p>
            <a:pPr marL="742950" marR="0" lvl="1" indent="-285750">
              <a:lnSpc>
                <a:spcPct val="115000"/>
              </a:lnSpc>
              <a:spcBef>
                <a:spcPts val="0"/>
              </a:spcBef>
              <a:spcAft>
                <a:spcPts val="0"/>
              </a:spcAft>
              <a:buFont typeface="Wingdings" pitchFamily="2" charset="2"/>
              <a:buChar char="§"/>
            </a:pPr>
            <a:endParaRPr lang="en-US" sz="2400" dirty="0" smtClean="0">
              <a:ea typeface="Calibri"/>
            </a:endParaRPr>
          </a:p>
          <a:p>
            <a:pPr marL="742950" marR="0" lvl="1" indent="-285750">
              <a:lnSpc>
                <a:spcPct val="115000"/>
              </a:lnSpc>
              <a:spcBef>
                <a:spcPts val="0"/>
              </a:spcBef>
              <a:spcAft>
                <a:spcPts val="0"/>
              </a:spcAft>
              <a:buFont typeface="Wingdings" pitchFamily="2" charset="2"/>
              <a:buChar char="§"/>
            </a:pPr>
            <a:endParaRPr lang="en-US" sz="2400" dirty="0" smtClean="0">
              <a:ea typeface="Calibri"/>
            </a:endParaRPr>
          </a:p>
          <a:p>
            <a:pPr marL="742950" marR="0" lvl="1" indent="-285750">
              <a:lnSpc>
                <a:spcPct val="115000"/>
              </a:lnSpc>
              <a:spcBef>
                <a:spcPts val="0"/>
              </a:spcBef>
              <a:spcAft>
                <a:spcPts val="0"/>
              </a:spcAft>
              <a:buFont typeface="Wingdings" pitchFamily="2" charset="2"/>
              <a:buChar char="§"/>
            </a:pPr>
            <a:endParaRPr lang="en-US" sz="2400" dirty="0" smtClean="0">
              <a:ea typeface="Calibri"/>
            </a:endParaRPr>
          </a:p>
          <a:p>
            <a:pPr lvl="1"/>
            <a:endParaRPr lang="en-US" sz="2400" dirty="0" smtClean="0"/>
          </a:p>
          <a:p>
            <a:pPr lvl="2">
              <a:buFont typeface="Arial" pitchFamily="34" charset="0"/>
              <a:buChar char="•"/>
            </a:pPr>
            <a:endParaRPr lang="en-US" sz="2400" dirty="0" smtClean="0"/>
          </a:p>
          <a:p>
            <a:pPr lvl="1">
              <a:buFont typeface="Arial" pitchFamily="34" charset="0"/>
              <a:buChar char="•"/>
            </a:pPr>
            <a:endParaRPr lang="en-US" sz="2400" dirty="0" smtClean="0"/>
          </a:p>
          <a:p>
            <a:r>
              <a:rPr lang="en-US" sz="2400" dirty="0" smtClean="0"/>
              <a:t>	</a:t>
            </a:r>
          </a:p>
          <a:p>
            <a:endParaRPr lang="en-US" sz="2400" dirty="0" smtClean="0"/>
          </a:p>
        </p:txBody>
      </p:sp>
    </p:spTree>
    <p:extLst>
      <p:ext uri="{BB962C8B-B14F-4D97-AF65-F5344CB8AC3E}">
        <p14:creationId xmlns:p14="http://schemas.microsoft.com/office/powerpoint/2010/main" val="4084833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0"/>
            <a:ext cx="8415338" cy="1143000"/>
          </a:xfrm>
        </p:spPr>
        <p:txBody>
          <a:bodyPr/>
          <a:lstStyle/>
          <a:p>
            <a:pPr algn="r" eaLnBrk="1" hangingPunct="1">
              <a:defRPr/>
            </a:pPr>
            <a:r>
              <a:rPr lang="en-CA" sz="3600" i="1" dirty="0" smtClean="0">
                <a:latin typeface="Arial" pitchFamily="34" charset="0"/>
                <a:cs typeface="Arial" pitchFamily="34" charset="0"/>
              </a:rPr>
              <a:t>What is PHIA? </a:t>
            </a:r>
            <a:endParaRPr lang="en-CA" sz="3600" i="1" dirty="0">
              <a:latin typeface="Arial" pitchFamily="34" charset="0"/>
              <a:cs typeface="Arial" pitchFamily="34" charset="0"/>
            </a:endParaRPr>
          </a:p>
        </p:txBody>
      </p:sp>
      <p:sp>
        <p:nvSpPr>
          <p:cNvPr id="16387" name="Content Placeholder 7"/>
          <p:cNvSpPr>
            <a:spLocks noGrp="1"/>
          </p:cNvSpPr>
          <p:nvPr>
            <p:ph sz="half" idx="2"/>
          </p:nvPr>
        </p:nvSpPr>
        <p:spPr>
          <a:xfrm>
            <a:off x="1219200" y="1447800"/>
            <a:ext cx="8001000" cy="4724400"/>
          </a:xfrm>
        </p:spPr>
        <p:txBody>
          <a:bodyPr/>
          <a:lstStyle/>
          <a:p>
            <a:pPr eaLnBrk="1" hangingPunct="1">
              <a:lnSpc>
                <a:spcPct val="100000"/>
              </a:lnSpc>
              <a:spcAft>
                <a:spcPts val="1800"/>
              </a:spcAft>
            </a:pPr>
            <a:r>
              <a:rPr lang="en-US" sz="2400" dirty="0" smtClean="0">
                <a:latin typeface="Arial" pitchFamily="34" charset="0"/>
                <a:cs typeface="Arial" pitchFamily="34" charset="0"/>
              </a:rPr>
              <a:t>The </a:t>
            </a:r>
            <a:r>
              <a:rPr lang="en-US" sz="2400" i="1" dirty="0" smtClean="0">
                <a:latin typeface="Arial" pitchFamily="34" charset="0"/>
                <a:cs typeface="Arial" pitchFamily="34" charset="0"/>
              </a:rPr>
              <a:t>Personal Health Information Act</a:t>
            </a:r>
          </a:p>
          <a:p>
            <a:pPr eaLnBrk="1" hangingPunct="1">
              <a:lnSpc>
                <a:spcPct val="100000"/>
              </a:lnSpc>
              <a:spcAft>
                <a:spcPts val="1800"/>
              </a:spcAft>
            </a:pPr>
            <a:r>
              <a:rPr lang="en-US" sz="2400" dirty="0" smtClean="0">
                <a:latin typeface="Arial" pitchFamily="34" charset="0"/>
                <a:cs typeface="Arial" pitchFamily="34" charset="0"/>
              </a:rPr>
              <a:t>Provincial legislation under the Nova Scotia Department of Health and Wellness</a:t>
            </a:r>
          </a:p>
          <a:p>
            <a:pPr eaLnBrk="1" hangingPunct="1">
              <a:lnSpc>
                <a:spcPct val="100000"/>
              </a:lnSpc>
              <a:spcAft>
                <a:spcPts val="1800"/>
              </a:spcAft>
            </a:pPr>
            <a:r>
              <a:rPr lang="en-US" sz="2400" dirty="0" smtClean="0">
                <a:latin typeface="Arial" pitchFamily="34" charset="0"/>
                <a:cs typeface="Arial" pitchFamily="34" charset="0"/>
              </a:rPr>
              <a:t>Passed in 2010 (Bill 89); amended in 2012 (Bill 76)</a:t>
            </a:r>
          </a:p>
          <a:p>
            <a:pPr>
              <a:lnSpc>
                <a:spcPct val="100000"/>
              </a:lnSpc>
              <a:spcAft>
                <a:spcPts val="1800"/>
              </a:spcAft>
            </a:pPr>
            <a:r>
              <a:rPr lang="en-US" sz="2400" dirty="0" smtClean="0">
                <a:latin typeface="Arial" pitchFamily="34" charset="0"/>
                <a:cs typeface="Arial" pitchFamily="34" charset="0"/>
              </a:rPr>
              <a:t>PHIA proclaimed and regulations approved in December 2012</a:t>
            </a:r>
          </a:p>
          <a:p>
            <a:pPr eaLnBrk="1" hangingPunct="1">
              <a:lnSpc>
                <a:spcPct val="100000"/>
              </a:lnSpc>
              <a:spcAft>
                <a:spcPts val="1800"/>
              </a:spcAft>
            </a:pPr>
            <a:r>
              <a:rPr lang="en-US" sz="2400" i="1" dirty="0" smtClean="0">
                <a:latin typeface="Arial" pitchFamily="34" charset="0"/>
                <a:cs typeface="Arial" pitchFamily="34" charset="0"/>
              </a:rPr>
              <a:t>PHIA</a:t>
            </a:r>
            <a:r>
              <a:rPr lang="en-US" sz="2400" dirty="0" smtClean="0">
                <a:latin typeface="Arial" pitchFamily="34" charset="0"/>
                <a:cs typeface="Arial" pitchFamily="34" charset="0"/>
              </a:rPr>
              <a:t> came into force on </a:t>
            </a:r>
            <a:r>
              <a:rPr lang="en-US" sz="2400" b="1" dirty="0" smtClean="0">
                <a:latin typeface="Arial" pitchFamily="34" charset="0"/>
                <a:cs typeface="Arial" pitchFamily="34" charset="0"/>
              </a:rPr>
              <a:t>June 1, 2013</a:t>
            </a:r>
          </a:p>
        </p:txBody>
      </p:sp>
    </p:spTree>
    <p:extLst>
      <p:ext uri="{BB962C8B-B14F-4D97-AF65-F5344CB8AC3E}">
        <p14:creationId xmlns:p14="http://schemas.microsoft.com/office/powerpoint/2010/main" val="4949970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594"/>
            <a:ext cx="8415338" cy="1143000"/>
          </a:xfrm>
        </p:spPr>
        <p:txBody>
          <a:bodyPr/>
          <a:lstStyle/>
          <a:p>
            <a:pPr algn="r"/>
            <a:r>
              <a:rPr lang="en-US" sz="3600" i="1" dirty="0" smtClean="0">
                <a:latin typeface="Arial" pitchFamily="34" charset="0"/>
                <a:cs typeface="Arial" pitchFamily="34" charset="0"/>
              </a:rPr>
              <a:t>Implementation: Communications</a:t>
            </a:r>
            <a:endParaRPr lang="en-US" sz="3600" i="1" dirty="0">
              <a:latin typeface="Arial" pitchFamily="34" charset="0"/>
              <a:cs typeface="Arial" pitchFamily="34" charset="0"/>
            </a:endParaRPr>
          </a:p>
        </p:txBody>
      </p:sp>
      <p:sp>
        <p:nvSpPr>
          <p:cNvPr id="3" name="TextBox 2"/>
          <p:cNvSpPr txBox="1"/>
          <p:nvPr/>
        </p:nvSpPr>
        <p:spPr>
          <a:xfrm>
            <a:off x="1143000" y="1143000"/>
            <a:ext cx="7391400" cy="4430444"/>
          </a:xfrm>
          <a:prstGeom prst="rect">
            <a:avLst/>
          </a:prstGeom>
          <a:noFill/>
        </p:spPr>
        <p:txBody>
          <a:bodyPr wrap="square" rtlCol="0">
            <a:spAutoFit/>
          </a:bodyPr>
          <a:lstStyle/>
          <a:p>
            <a:pPr marL="342900" lvl="0" indent="-342900">
              <a:lnSpc>
                <a:spcPct val="115000"/>
              </a:lnSpc>
              <a:spcBef>
                <a:spcPts val="0"/>
              </a:spcBef>
              <a:spcAft>
                <a:spcPts val="0"/>
              </a:spcAft>
              <a:buFont typeface="Arial" pitchFamily="34" charset="0"/>
              <a:buChar char="•"/>
            </a:pPr>
            <a:r>
              <a:rPr lang="en-US" sz="2600" dirty="0" smtClean="0">
                <a:ea typeface="Calibri"/>
              </a:rPr>
              <a:t>Communications and education tools include:</a:t>
            </a:r>
          </a:p>
          <a:p>
            <a:pPr marL="800100" lvl="1" indent="-342900">
              <a:lnSpc>
                <a:spcPct val="150000"/>
              </a:lnSpc>
              <a:spcBef>
                <a:spcPts val="0"/>
              </a:spcBef>
              <a:spcAft>
                <a:spcPts val="0"/>
              </a:spcAft>
              <a:buFont typeface="Arial" pitchFamily="34" charset="0"/>
              <a:buChar char="•"/>
            </a:pPr>
            <a:r>
              <a:rPr lang="en-US" sz="2400" dirty="0" smtClean="0">
                <a:ea typeface="Calibri"/>
              </a:rPr>
              <a:t>Toolkit for custodians (including templates)</a:t>
            </a:r>
          </a:p>
          <a:p>
            <a:pPr marL="800100" lvl="1" indent="-342900">
              <a:lnSpc>
                <a:spcPct val="150000"/>
              </a:lnSpc>
              <a:spcBef>
                <a:spcPts val="0"/>
              </a:spcBef>
              <a:spcAft>
                <a:spcPts val="0"/>
              </a:spcAft>
              <a:buFont typeface="Arial" pitchFamily="34" charset="0"/>
              <a:buChar char="•"/>
            </a:pPr>
            <a:r>
              <a:rPr lang="en-US" sz="2400" i="1" dirty="0" smtClean="0">
                <a:ea typeface="Calibri"/>
              </a:rPr>
              <a:t>PHIA</a:t>
            </a:r>
            <a:r>
              <a:rPr lang="en-US" sz="2400" dirty="0" smtClean="0">
                <a:ea typeface="Calibri"/>
              </a:rPr>
              <a:t> website</a:t>
            </a:r>
            <a:endParaRPr lang="en-US" sz="2400" dirty="0" smtClean="0">
              <a:solidFill>
                <a:schemeClr val="accent2">
                  <a:lumMod val="75000"/>
                </a:schemeClr>
              </a:solidFill>
              <a:ea typeface="Calibri"/>
            </a:endParaRPr>
          </a:p>
          <a:p>
            <a:pPr marL="800100" lvl="1" indent="-342900">
              <a:lnSpc>
                <a:spcPct val="150000"/>
              </a:lnSpc>
              <a:spcBef>
                <a:spcPts val="0"/>
              </a:spcBef>
              <a:spcAft>
                <a:spcPts val="0"/>
              </a:spcAft>
              <a:buFont typeface="Arial" pitchFamily="34" charset="0"/>
              <a:buChar char="•"/>
            </a:pPr>
            <a:r>
              <a:rPr lang="en-US" sz="2400" dirty="0" smtClean="0">
                <a:ea typeface="Calibri"/>
              </a:rPr>
              <a:t>FAQs</a:t>
            </a:r>
          </a:p>
          <a:p>
            <a:pPr marL="800100" lvl="1" indent="-342900">
              <a:lnSpc>
                <a:spcPct val="150000"/>
              </a:lnSpc>
              <a:spcBef>
                <a:spcPts val="0"/>
              </a:spcBef>
              <a:spcAft>
                <a:spcPts val="0"/>
              </a:spcAft>
              <a:buFont typeface="Arial" pitchFamily="34" charset="0"/>
              <a:buChar char="•"/>
            </a:pPr>
            <a:r>
              <a:rPr lang="en-US" sz="2400" dirty="0">
                <a:ea typeface="Calibri"/>
              </a:rPr>
              <a:t>Toll-free inquiry line and </a:t>
            </a:r>
            <a:r>
              <a:rPr lang="en-US" sz="2400" i="1" dirty="0">
                <a:ea typeface="Calibri"/>
              </a:rPr>
              <a:t>PHIA</a:t>
            </a:r>
            <a:r>
              <a:rPr lang="en-US" sz="2400" dirty="0">
                <a:ea typeface="Calibri"/>
              </a:rPr>
              <a:t> </a:t>
            </a:r>
            <a:r>
              <a:rPr lang="en-US" sz="2400" dirty="0" smtClean="0">
                <a:ea typeface="Calibri"/>
              </a:rPr>
              <a:t>e-mail</a:t>
            </a:r>
          </a:p>
          <a:p>
            <a:pPr marL="800100" lvl="1" indent="-342900">
              <a:lnSpc>
                <a:spcPct val="150000"/>
              </a:lnSpc>
              <a:spcBef>
                <a:spcPts val="0"/>
              </a:spcBef>
              <a:spcAft>
                <a:spcPts val="0"/>
              </a:spcAft>
              <a:buFont typeface="Arial" pitchFamily="34" charset="0"/>
              <a:buChar char="•"/>
            </a:pPr>
            <a:r>
              <a:rPr lang="en-US" sz="2400" dirty="0">
                <a:ea typeface="Calibri"/>
              </a:rPr>
              <a:t>E</a:t>
            </a:r>
            <a:r>
              <a:rPr lang="en-US" sz="2400" dirty="0" smtClean="0">
                <a:ea typeface="Calibri"/>
              </a:rPr>
              <a:t>ducational </a:t>
            </a:r>
            <a:r>
              <a:rPr lang="en-US" sz="2400" dirty="0">
                <a:ea typeface="Calibri"/>
              </a:rPr>
              <a:t>videos </a:t>
            </a:r>
            <a:endParaRPr lang="en-US" sz="2400" dirty="0" smtClean="0">
              <a:ea typeface="Calibri"/>
            </a:endParaRPr>
          </a:p>
          <a:p>
            <a:pPr marL="800100" lvl="1" indent="-342900">
              <a:lnSpc>
                <a:spcPct val="150000"/>
              </a:lnSpc>
              <a:spcBef>
                <a:spcPts val="0"/>
              </a:spcBef>
              <a:spcAft>
                <a:spcPts val="0"/>
              </a:spcAft>
              <a:buFont typeface="Arial" pitchFamily="34" charset="0"/>
              <a:buChar char="•"/>
            </a:pPr>
            <a:r>
              <a:rPr lang="en-US" sz="2400" dirty="0" smtClean="0">
                <a:ea typeface="Calibri"/>
              </a:rPr>
              <a:t>DHW fact sheet/poster on </a:t>
            </a:r>
            <a:r>
              <a:rPr lang="en-US" sz="2400" i="1" dirty="0" smtClean="0">
                <a:ea typeface="Calibri"/>
              </a:rPr>
              <a:t>PHIA</a:t>
            </a:r>
          </a:p>
          <a:p>
            <a:pPr marL="800100" lvl="1" indent="-342900">
              <a:lnSpc>
                <a:spcPct val="150000"/>
              </a:lnSpc>
              <a:spcBef>
                <a:spcPts val="0"/>
              </a:spcBef>
              <a:spcAft>
                <a:spcPts val="0"/>
              </a:spcAft>
              <a:buFont typeface="Arial" pitchFamily="34" charset="0"/>
              <a:buChar char="•"/>
            </a:pPr>
            <a:r>
              <a:rPr lang="en-US" sz="2400" dirty="0">
                <a:ea typeface="Calibri"/>
              </a:rPr>
              <a:t>S</a:t>
            </a:r>
            <a:r>
              <a:rPr lang="en-US" sz="2400" dirty="0" smtClean="0">
                <a:ea typeface="Calibri"/>
              </a:rPr>
              <a:t>tandard presentation on </a:t>
            </a:r>
            <a:r>
              <a:rPr lang="en-US" sz="2400" i="1" dirty="0" smtClean="0">
                <a:ea typeface="Calibri"/>
              </a:rPr>
              <a:t>PHIA</a:t>
            </a:r>
          </a:p>
        </p:txBody>
      </p:sp>
    </p:spTree>
    <p:extLst>
      <p:ext uri="{BB962C8B-B14F-4D97-AF65-F5344CB8AC3E}">
        <p14:creationId xmlns:p14="http://schemas.microsoft.com/office/powerpoint/2010/main" val="16700009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15338" cy="990600"/>
          </a:xfrm>
        </p:spPr>
        <p:txBody>
          <a:bodyPr/>
          <a:lstStyle/>
          <a:p>
            <a:pPr algn="r"/>
            <a:r>
              <a:rPr lang="en-US" sz="3600" i="1" dirty="0" smtClean="0">
                <a:latin typeface="Arial" pitchFamily="34" charset="0"/>
                <a:cs typeface="Arial" pitchFamily="34" charset="0"/>
              </a:rPr>
              <a:t>Implementation:</a:t>
            </a:r>
            <a:br>
              <a:rPr lang="en-US" sz="3600" i="1" dirty="0" smtClean="0">
                <a:latin typeface="Arial" pitchFamily="34" charset="0"/>
                <a:cs typeface="Arial" pitchFamily="34" charset="0"/>
              </a:rPr>
            </a:br>
            <a:r>
              <a:rPr lang="en-US" sz="3600" i="1" dirty="0" smtClean="0">
                <a:latin typeface="Arial" pitchFamily="34" charset="0"/>
                <a:cs typeface="Arial" pitchFamily="34" charset="0"/>
              </a:rPr>
              <a:t>Toolkit for Custodians</a:t>
            </a:r>
            <a:endParaRPr lang="en-US" sz="3600" i="1" dirty="0">
              <a:latin typeface="Arial" pitchFamily="34" charset="0"/>
              <a:cs typeface="Arial" pitchFamily="34" charset="0"/>
            </a:endParaRPr>
          </a:p>
        </p:txBody>
      </p:sp>
      <p:sp>
        <p:nvSpPr>
          <p:cNvPr id="3" name="TextBox 2"/>
          <p:cNvSpPr txBox="1"/>
          <p:nvPr/>
        </p:nvSpPr>
        <p:spPr>
          <a:xfrm>
            <a:off x="836023" y="1066800"/>
            <a:ext cx="7772400" cy="5847755"/>
          </a:xfrm>
          <a:prstGeom prst="rect">
            <a:avLst/>
          </a:prstGeom>
          <a:noFill/>
        </p:spPr>
        <p:txBody>
          <a:bodyPr wrap="square" rtlCol="0">
            <a:spAutoFit/>
          </a:bodyPr>
          <a:lstStyle/>
          <a:p>
            <a:pPr marL="342900" marR="0" lvl="0" indent="-342900">
              <a:spcBef>
                <a:spcPts val="600"/>
              </a:spcBef>
              <a:spcAft>
                <a:spcPts val="0"/>
              </a:spcAft>
              <a:buFont typeface="Arial" pitchFamily="34" charset="0"/>
              <a:buChar char="•"/>
            </a:pPr>
            <a:r>
              <a:rPr lang="en-US" sz="2400" dirty="0" smtClean="0">
                <a:ea typeface="Calibri"/>
              </a:rPr>
              <a:t>To support custodians with their understanding of their obligations under </a:t>
            </a:r>
            <a:r>
              <a:rPr lang="en-US" sz="2400" i="1" dirty="0" smtClean="0">
                <a:ea typeface="Calibri"/>
              </a:rPr>
              <a:t>PHIA</a:t>
            </a:r>
          </a:p>
          <a:p>
            <a:pPr marL="342900" marR="0" lvl="0" indent="-342900">
              <a:spcBef>
                <a:spcPts val="600"/>
              </a:spcBef>
              <a:spcAft>
                <a:spcPts val="0"/>
              </a:spcAft>
              <a:buFont typeface="Arial" pitchFamily="34" charset="0"/>
              <a:buChar char="•"/>
            </a:pPr>
            <a:r>
              <a:rPr lang="en-US" sz="2400" dirty="0">
                <a:ea typeface="Calibri"/>
              </a:rPr>
              <a:t>G</a:t>
            </a:r>
            <a:r>
              <a:rPr lang="en-US" sz="2400" dirty="0" smtClean="0">
                <a:ea typeface="Calibri"/>
              </a:rPr>
              <a:t>eneral reference, </a:t>
            </a:r>
            <a:r>
              <a:rPr lang="en-US" sz="2400" dirty="0">
                <a:ea typeface="Calibri"/>
              </a:rPr>
              <a:t>b</a:t>
            </a:r>
            <a:r>
              <a:rPr lang="en-US" sz="2400" dirty="0" smtClean="0">
                <a:ea typeface="Calibri"/>
              </a:rPr>
              <a:t>est practices and templates:</a:t>
            </a:r>
            <a:endParaRPr lang="en-US" sz="1000" dirty="0" smtClean="0">
              <a:ea typeface="Calibri"/>
            </a:endParaRPr>
          </a:p>
          <a:p>
            <a:pPr marL="800100" lvl="1" indent="-342900">
              <a:spcBef>
                <a:spcPts val="600"/>
              </a:spcBef>
              <a:spcAft>
                <a:spcPts val="0"/>
              </a:spcAft>
              <a:buFont typeface="Arial" pitchFamily="34" charset="0"/>
              <a:buChar char="•"/>
            </a:pPr>
            <a:r>
              <a:rPr lang="en-US" sz="2000" dirty="0" smtClean="0"/>
              <a:t>Complying with </a:t>
            </a:r>
            <a:r>
              <a:rPr lang="en-US" sz="2000" i="1" dirty="0" smtClean="0"/>
              <a:t>PHIA</a:t>
            </a:r>
            <a:endParaRPr lang="en-US" sz="2000" i="1" dirty="0" smtClean="0">
              <a:ea typeface="Calibri"/>
            </a:endParaRPr>
          </a:p>
          <a:p>
            <a:pPr marL="800100" lvl="1" indent="-342900">
              <a:spcBef>
                <a:spcPts val="600"/>
              </a:spcBef>
              <a:spcAft>
                <a:spcPts val="0"/>
              </a:spcAft>
              <a:buFont typeface="Arial" pitchFamily="34" charset="0"/>
              <a:buChar char="•"/>
            </a:pPr>
            <a:r>
              <a:rPr lang="en-US" sz="2000" i="1" dirty="0" smtClean="0">
                <a:ea typeface="Calibri"/>
              </a:rPr>
              <a:t>PHIA</a:t>
            </a:r>
            <a:r>
              <a:rPr lang="en-US" sz="2000" dirty="0" smtClean="0">
                <a:ea typeface="Calibri"/>
              </a:rPr>
              <a:t> and </a:t>
            </a:r>
            <a:r>
              <a:rPr lang="en-US" sz="2000" i="1" dirty="0" smtClean="0">
                <a:ea typeface="Calibri"/>
              </a:rPr>
              <a:t>PIPEDA</a:t>
            </a:r>
          </a:p>
          <a:p>
            <a:pPr marL="800100" lvl="1" indent="-342900">
              <a:spcBef>
                <a:spcPts val="600"/>
              </a:spcBef>
              <a:spcAft>
                <a:spcPts val="0"/>
              </a:spcAft>
              <a:buFont typeface="Arial" pitchFamily="34" charset="0"/>
              <a:buChar char="•"/>
            </a:pPr>
            <a:r>
              <a:rPr lang="en-US" sz="2000" dirty="0" smtClean="0">
                <a:ea typeface="Calibri"/>
              </a:rPr>
              <a:t>Duties of a Custodian</a:t>
            </a:r>
          </a:p>
          <a:p>
            <a:pPr marL="800100" lvl="1" indent="-342900">
              <a:spcBef>
                <a:spcPts val="600"/>
              </a:spcBef>
              <a:spcAft>
                <a:spcPts val="0"/>
              </a:spcAft>
              <a:buFont typeface="Arial" pitchFamily="34" charset="0"/>
              <a:buChar char="•"/>
            </a:pPr>
            <a:r>
              <a:rPr lang="en-US" sz="2000" dirty="0" smtClean="0">
                <a:ea typeface="Calibri"/>
              </a:rPr>
              <a:t>Consent, Capacity and Substitute Decision-Making</a:t>
            </a:r>
          </a:p>
          <a:p>
            <a:pPr marL="800100" lvl="1" indent="-342900">
              <a:spcBef>
                <a:spcPts val="600"/>
              </a:spcBef>
              <a:spcAft>
                <a:spcPts val="0"/>
              </a:spcAft>
              <a:buFont typeface="Arial" pitchFamily="34" charset="0"/>
              <a:buChar char="•"/>
            </a:pPr>
            <a:r>
              <a:rPr lang="en-US" sz="2000" dirty="0" smtClean="0">
                <a:ea typeface="Calibri"/>
              </a:rPr>
              <a:t>Collection, Use and Disclosure</a:t>
            </a:r>
          </a:p>
          <a:p>
            <a:pPr marL="800100" lvl="1" indent="-342900">
              <a:spcBef>
                <a:spcPts val="600"/>
              </a:spcBef>
              <a:spcAft>
                <a:spcPts val="0"/>
              </a:spcAft>
              <a:buFont typeface="Arial" pitchFamily="34" charset="0"/>
              <a:buChar char="•"/>
            </a:pPr>
            <a:r>
              <a:rPr lang="en-US" sz="2000" dirty="0" smtClean="0">
                <a:ea typeface="Calibri"/>
              </a:rPr>
              <a:t>Access to and Correction of Personal Health Information</a:t>
            </a:r>
          </a:p>
          <a:p>
            <a:pPr marL="800100" lvl="1" indent="-342900">
              <a:spcBef>
                <a:spcPts val="600"/>
              </a:spcBef>
              <a:spcAft>
                <a:spcPts val="0"/>
              </a:spcAft>
              <a:buFont typeface="Arial" pitchFamily="34" charset="0"/>
              <a:buChar char="•"/>
            </a:pPr>
            <a:r>
              <a:rPr lang="en-US" sz="2000" dirty="0" smtClean="0">
                <a:ea typeface="Calibri"/>
              </a:rPr>
              <a:t>Research</a:t>
            </a:r>
          </a:p>
          <a:p>
            <a:pPr marL="800100" lvl="1" indent="-342900">
              <a:spcBef>
                <a:spcPts val="600"/>
              </a:spcBef>
              <a:spcAft>
                <a:spcPts val="0"/>
              </a:spcAft>
              <a:buFont typeface="Arial" pitchFamily="34" charset="0"/>
              <a:buChar char="•"/>
            </a:pPr>
            <a:r>
              <a:rPr lang="en-US" sz="2000" dirty="0" smtClean="0">
                <a:ea typeface="Calibri"/>
              </a:rPr>
              <a:t>Electronic Health Record/Electronic Information Systems</a:t>
            </a:r>
          </a:p>
          <a:p>
            <a:pPr marL="800100" lvl="1" indent="-342900">
              <a:spcBef>
                <a:spcPts val="600"/>
              </a:spcBef>
              <a:spcAft>
                <a:spcPts val="0"/>
              </a:spcAft>
              <a:buFont typeface="Arial" pitchFamily="34" charset="0"/>
              <a:buChar char="•"/>
            </a:pPr>
            <a:r>
              <a:rPr lang="en-US" sz="2000" dirty="0" smtClean="0">
                <a:ea typeface="Calibri"/>
              </a:rPr>
              <a:t>Complaints under </a:t>
            </a:r>
            <a:r>
              <a:rPr lang="en-US" sz="2000" i="1" dirty="0" smtClean="0">
                <a:ea typeface="Calibri"/>
              </a:rPr>
              <a:t>PHIA</a:t>
            </a:r>
          </a:p>
          <a:p>
            <a:pPr marL="800100" lvl="1" indent="-342900">
              <a:spcBef>
                <a:spcPts val="600"/>
              </a:spcBef>
              <a:spcAft>
                <a:spcPts val="0"/>
              </a:spcAft>
              <a:buFont typeface="Arial" pitchFamily="34" charset="0"/>
              <a:buChar char="•"/>
            </a:pPr>
            <a:r>
              <a:rPr lang="en-US" sz="2000" dirty="0" smtClean="0">
                <a:ea typeface="Calibri"/>
              </a:rPr>
              <a:t>The Review Officer, Reviews and Mediation </a:t>
            </a:r>
          </a:p>
          <a:p>
            <a:pPr marL="800100" lvl="1" indent="-342900">
              <a:spcBef>
                <a:spcPts val="600"/>
              </a:spcBef>
              <a:spcAft>
                <a:spcPts val="0"/>
              </a:spcAft>
              <a:buFont typeface="Arial" pitchFamily="34" charset="0"/>
              <a:buChar char="•"/>
            </a:pPr>
            <a:r>
              <a:rPr lang="en-US" sz="2000" dirty="0" smtClean="0">
                <a:ea typeface="Calibri"/>
              </a:rPr>
              <a:t>Offences and Penalties</a:t>
            </a:r>
          </a:p>
          <a:p>
            <a:pPr marL="342900" indent="-342900">
              <a:buFont typeface="Arial" pitchFamily="34" charset="0"/>
              <a:buChar char="•"/>
            </a:pPr>
            <a:endParaRPr lang="en-US" sz="2200" dirty="0" smtClean="0"/>
          </a:p>
        </p:txBody>
      </p:sp>
    </p:spTree>
    <p:extLst>
      <p:ext uri="{BB962C8B-B14F-4D97-AF65-F5344CB8AC3E}">
        <p14:creationId xmlns:p14="http://schemas.microsoft.com/office/powerpoint/2010/main" val="9799828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15338" cy="990600"/>
          </a:xfrm>
        </p:spPr>
        <p:txBody>
          <a:bodyPr/>
          <a:lstStyle/>
          <a:p>
            <a:pPr algn="r"/>
            <a:r>
              <a:rPr lang="en-US" i="1" dirty="0" smtClean="0">
                <a:latin typeface="Arial" pitchFamily="34" charset="0"/>
                <a:cs typeface="Arial" pitchFamily="34" charset="0"/>
              </a:rPr>
              <a:t>Next Steps</a:t>
            </a:r>
            <a:endParaRPr lang="en-US" sz="3600" i="1" dirty="0">
              <a:latin typeface="Arial" pitchFamily="34" charset="0"/>
              <a:cs typeface="Arial" pitchFamily="34" charset="0"/>
            </a:endParaRPr>
          </a:p>
        </p:txBody>
      </p:sp>
      <p:sp>
        <p:nvSpPr>
          <p:cNvPr id="3" name="TextBox 2"/>
          <p:cNvSpPr txBox="1"/>
          <p:nvPr/>
        </p:nvSpPr>
        <p:spPr>
          <a:xfrm>
            <a:off x="1143000" y="1524000"/>
            <a:ext cx="7315200" cy="3655616"/>
          </a:xfrm>
          <a:prstGeom prst="rect">
            <a:avLst/>
          </a:prstGeom>
          <a:noFill/>
        </p:spPr>
        <p:txBody>
          <a:bodyPr wrap="square" rtlCol="0">
            <a:spAutoFit/>
          </a:bodyPr>
          <a:lstStyle/>
          <a:p>
            <a:pPr marL="342900" indent="-342900">
              <a:lnSpc>
                <a:spcPct val="150000"/>
              </a:lnSpc>
              <a:spcBef>
                <a:spcPts val="1200"/>
              </a:spcBef>
              <a:spcAft>
                <a:spcPts val="1200"/>
              </a:spcAft>
              <a:buFont typeface="Arial" pitchFamily="34" charset="0"/>
              <a:buChar char="•"/>
            </a:pPr>
            <a:r>
              <a:rPr lang="en-US" sz="2400" dirty="0" smtClean="0"/>
              <a:t>Further information on the </a:t>
            </a:r>
            <a:r>
              <a:rPr lang="en-US" sz="2400" i="1" dirty="0" smtClean="0"/>
              <a:t>Personal Health Information Act </a:t>
            </a:r>
            <a:r>
              <a:rPr lang="en-US" sz="2400" dirty="0" smtClean="0"/>
              <a:t>is available on the Department of Health and Wellness </a:t>
            </a:r>
            <a:r>
              <a:rPr lang="en-US" sz="2400" i="1" dirty="0" smtClean="0"/>
              <a:t>PHIA </a:t>
            </a:r>
            <a:r>
              <a:rPr lang="en-US" sz="2400" dirty="0" smtClean="0"/>
              <a:t>website</a:t>
            </a:r>
          </a:p>
          <a:p>
            <a:pPr marL="342900" indent="-342900">
              <a:lnSpc>
                <a:spcPct val="150000"/>
              </a:lnSpc>
              <a:spcBef>
                <a:spcPts val="1200"/>
              </a:spcBef>
              <a:spcAft>
                <a:spcPts val="1200"/>
              </a:spcAft>
              <a:buFont typeface="Arial" pitchFamily="34" charset="0"/>
              <a:buChar char="•"/>
            </a:pPr>
            <a:r>
              <a:rPr lang="en-US" sz="2400" dirty="0" smtClean="0"/>
              <a:t>DHW – Privacy and Access Office will continue to work with custodians to ensure they are ready for </a:t>
            </a:r>
            <a:r>
              <a:rPr lang="en-US" sz="2400" i="1" dirty="0" smtClean="0"/>
              <a:t>PHIA</a:t>
            </a:r>
          </a:p>
        </p:txBody>
      </p:sp>
    </p:spTree>
    <p:extLst>
      <p:ext uri="{BB962C8B-B14F-4D97-AF65-F5344CB8AC3E}">
        <p14:creationId xmlns:p14="http://schemas.microsoft.com/office/powerpoint/2010/main" val="24545882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371600"/>
            <a:ext cx="8001000" cy="4985980"/>
          </a:xfrm>
          <a:prstGeom prst="rect">
            <a:avLst/>
          </a:prstGeom>
          <a:noFill/>
        </p:spPr>
        <p:txBody>
          <a:bodyPr wrap="square" rtlCol="0">
            <a:spAutoFit/>
          </a:bodyPr>
          <a:lstStyle/>
          <a:p>
            <a:pPr lvl="1" algn="ctr">
              <a:lnSpc>
                <a:spcPct val="150000"/>
              </a:lnSpc>
              <a:spcBef>
                <a:spcPts val="0"/>
              </a:spcBef>
              <a:spcAft>
                <a:spcPts val="0"/>
              </a:spcAft>
            </a:pPr>
            <a:r>
              <a:rPr lang="en-US" sz="2800" u="sng" dirty="0" smtClean="0">
                <a:ea typeface="Calibri"/>
              </a:rPr>
              <a:t>Toll-free inquiry line </a:t>
            </a:r>
          </a:p>
          <a:p>
            <a:pPr lvl="1" algn="ctr">
              <a:lnSpc>
                <a:spcPct val="150000"/>
              </a:lnSpc>
              <a:spcBef>
                <a:spcPts val="0"/>
              </a:spcBef>
              <a:spcAft>
                <a:spcPts val="0"/>
              </a:spcAft>
            </a:pPr>
            <a:r>
              <a:rPr lang="en-US" sz="2800" b="1" dirty="0" smtClean="0">
                <a:solidFill>
                  <a:schemeClr val="accent6"/>
                </a:solidFill>
                <a:ea typeface="Calibri"/>
              </a:rPr>
              <a:t>1-855-640-4765 or 424-5419</a:t>
            </a:r>
          </a:p>
          <a:p>
            <a:pPr lvl="1" algn="ctr">
              <a:lnSpc>
                <a:spcPct val="150000"/>
              </a:lnSpc>
              <a:spcBef>
                <a:spcPts val="0"/>
              </a:spcBef>
              <a:spcAft>
                <a:spcPts val="0"/>
              </a:spcAft>
            </a:pPr>
            <a:r>
              <a:rPr lang="en-US" sz="2800" u="sng" dirty="0" smtClean="0">
                <a:ea typeface="Calibri"/>
              </a:rPr>
              <a:t>Website</a:t>
            </a:r>
            <a:endParaRPr lang="en-US" sz="2800" dirty="0">
              <a:ea typeface="Calibri"/>
            </a:endParaRPr>
          </a:p>
          <a:p>
            <a:pPr lvl="1" algn="ctr">
              <a:lnSpc>
                <a:spcPct val="150000"/>
              </a:lnSpc>
              <a:spcBef>
                <a:spcPts val="0"/>
              </a:spcBef>
              <a:spcAft>
                <a:spcPts val="0"/>
              </a:spcAft>
            </a:pPr>
            <a:r>
              <a:rPr lang="en-US" sz="2800" b="1" dirty="0" smtClean="0">
                <a:solidFill>
                  <a:schemeClr val="accent6"/>
                </a:solidFill>
                <a:ea typeface="Calibri"/>
              </a:rPr>
              <a:t>www.novascotia.ca /DHW/PHIA</a:t>
            </a:r>
            <a:endParaRPr lang="en-US" sz="2800" b="1" dirty="0" smtClean="0">
              <a:solidFill>
                <a:schemeClr val="accent6"/>
              </a:solidFill>
            </a:endParaRPr>
          </a:p>
          <a:p>
            <a:pPr lvl="1" algn="ctr">
              <a:lnSpc>
                <a:spcPct val="150000"/>
              </a:lnSpc>
              <a:spcBef>
                <a:spcPts val="0"/>
              </a:spcBef>
              <a:spcAft>
                <a:spcPts val="0"/>
              </a:spcAft>
            </a:pPr>
            <a:r>
              <a:rPr lang="en-US" sz="2800" u="sng" dirty="0" smtClean="0"/>
              <a:t>E-mail</a:t>
            </a:r>
          </a:p>
          <a:p>
            <a:pPr lvl="1" algn="ctr">
              <a:lnSpc>
                <a:spcPct val="150000"/>
              </a:lnSpc>
              <a:spcBef>
                <a:spcPts val="0"/>
              </a:spcBef>
              <a:spcAft>
                <a:spcPts val="0"/>
              </a:spcAft>
            </a:pPr>
            <a:r>
              <a:rPr lang="en-US" sz="2800" b="1" dirty="0" smtClean="0">
                <a:solidFill>
                  <a:schemeClr val="accent6"/>
                </a:solidFill>
              </a:rPr>
              <a:t>phia@gov.ns.ca</a:t>
            </a:r>
          </a:p>
          <a:p>
            <a:pPr lvl="1">
              <a:lnSpc>
                <a:spcPct val="150000"/>
              </a:lnSpc>
              <a:spcBef>
                <a:spcPts val="0"/>
              </a:spcBef>
              <a:spcAft>
                <a:spcPts val="0"/>
              </a:spcAft>
            </a:pPr>
            <a:endParaRPr lang="en-US" sz="2800" dirty="0" smtClean="0"/>
          </a:p>
          <a:p>
            <a:pPr marL="342900" indent="-342900">
              <a:buFont typeface="Arial" pitchFamily="34" charset="0"/>
              <a:buChar char="•"/>
            </a:pPr>
            <a:endParaRPr lang="en-US" sz="2400" dirty="0" smtClean="0"/>
          </a:p>
        </p:txBody>
      </p:sp>
    </p:spTree>
    <p:extLst>
      <p:ext uri="{BB962C8B-B14F-4D97-AF65-F5344CB8AC3E}">
        <p14:creationId xmlns:p14="http://schemas.microsoft.com/office/powerpoint/2010/main" val="27064779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879600"/>
            <a:ext cx="6248400" cy="3847207"/>
          </a:xfrm>
          <a:prstGeom prst="rect">
            <a:avLst/>
          </a:prstGeom>
          <a:noFill/>
        </p:spPr>
        <p:txBody>
          <a:bodyPr wrap="square" rtlCol="0">
            <a:spAutoFit/>
          </a:bodyPr>
          <a:lstStyle/>
          <a:p>
            <a:pPr algn="ctr"/>
            <a:endParaRPr lang="en-US" sz="2800" b="1" dirty="0" smtClean="0"/>
          </a:p>
          <a:p>
            <a:pPr algn="ctr"/>
            <a:r>
              <a:rPr lang="en-US" sz="3600" b="1" dirty="0" smtClean="0"/>
              <a:t>Questions and Discussion</a:t>
            </a:r>
          </a:p>
          <a:p>
            <a:pPr algn="ctr"/>
            <a:endParaRPr lang="en-US" sz="3600" b="1" dirty="0" smtClean="0"/>
          </a:p>
          <a:p>
            <a:pPr algn="ctr"/>
            <a:endParaRPr lang="en-US" sz="3600" b="1" dirty="0"/>
          </a:p>
          <a:p>
            <a:pPr algn="ctr"/>
            <a:endParaRPr lang="en-US" sz="3600" b="1" dirty="0" smtClean="0"/>
          </a:p>
          <a:p>
            <a:pPr algn="ctr"/>
            <a:endParaRPr lang="en-US" sz="3600" b="1" dirty="0"/>
          </a:p>
          <a:p>
            <a:pPr algn="ctr"/>
            <a:endParaRPr lang="en-US" sz="36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0"/>
            <a:ext cx="8415338" cy="1143000"/>
          </a:xfrm>
        </p:spPr>
        <p:txBody>
          <a:bodyPr/>
          <a:lstStyle/>
          <a:p>
            <a:pPr algn="r" eaLnBrk="1" hangingPunct="1">
              <a:defRPr/>
            </a:pPr>
            <a:r>
              <a:rPr lang="en-CA" sz="3600" i="1" dirty="0" smtClean="0">
                <a:latin typeface="Arial" pitchFamily="34" charset="0"/>
                <a:cs typeface="Arial" pitchFamily="34" charset="0"/>
              </a:rPr>
              <a:t>What is PHIA? </a:t>
            </a:r>
            <a:endParaRPr lang="en-CA" sz="3600" i="1" dirty="0">
              <a:latin typeface="Arial" pitchFamily="34" charset="0"/>
              <a:cs typeface="Arial" pitchFamily="34" charset="0"/>
            </a:endParaRPr>
          </a:p>
        </p:txBody>
      </p:sp>
      <p:sp>
        <p:nvSpPr>
          <p:cNvPr id="16387" name="Content Placeholder 7"/>
          <p:cNvSpPr>
            <a:spLocks noGrp="1"/>
          </p:cNvSpPr>
          <p:nvPr>
            <p:ph sz="half" idx="2"/>
          </p:nvPr>
        </p:nvSpPr>
        <p:spPr>
          <a:xfrm>
            <a:off x="762000" y="914400"/>
            <a:ext cx="7848600" cy="4724400"/>
          </a:xfrm>
        </p:spPr>
        <p:txBody>
          <a:bodyPr/>
          <a:lstStyle/>
          <a:p>
            <a:pPr eaLnBrk="1" hangingPunct="1">
              <a:lnSpc>
                <a:spcPct val="100000"/>
              </a:lnSpc>
              <a:spcAft>
                <a:spcPts val="1800"/>
              </a:spcAft>
            </a:pPr>
            <a:r>
              <a:rPr lang="en-US" sz="2400" dirty="0" smtClean="0">
                <a:latin typeface="Arial" pitchFamily="34" charset="0"/>
                <a:cs typeface="Arial" pitchFamily="34" charset="0"/>
              </a:rPr>
              <a:t>Aims to achieve a balance between an individual’s right to privacy and the benefits of use of personal health information</a:t>
            </a:r>
          </a:p>
          <a:p>
            <a:pPr eaLnBrk="1" hangingPunct="1">
              <a:lnSpc>
                <a:spcPct val="100000"/>
              </a:lnSpc>
              <a:spcAft>
                <a:spcPts val="1800"/>
              </a:spcAft>
            </a:pPr>
            <a:r>
              <a:rPr lang="en-US" sz="2400" dirty="0" smtClean="0">
                <a:latin typeface="Arial" pitchFamily="34" charset="0"/>
                <a:cs typeface="Arial" pitchFamily="34" charset="0"/>
              </a:rPr>
              <a:t>Includes provisions for:</a:t>
            </a:r>
          </a:p>
          <a:p>
            <a:pPr lvl="1">
              <a:lnSpc>
                <a:spcPct val="100000"/>
              </a:lnSpc>
              <a:spcBef>
                <a:spcPts val="0"/>
              </a:spcBef>
              <a:spcAft>
                <a:spcPts val="600"/>
              </a:spcAft>
              <a:buFont typeface="Arial" pitchFamily="34" charset="0"/>
              <a:buChar char="•"/>
            </a:pPr>
            <a:r>
              <a:rPr lang="en-US" dirty="0" smtClean="0">
                <a:latin typeface="Arial" pitchFamily="34" charset="0"/>
                <a:cs typeface="Arial" pitchFamily="34" charset="0"/>
              </a:rPr>
              <a:t>collection, use, disclosure, destruction and disposal of personal health information</a:t>
            </a:r>
          </a:p>
          <a:p>
            <a:pPr lvl="1">
              <a:lnSpc>
                <a:spcPct val="100000"/>
              </a:lnSpc>
              <a:spcBef>
                <a:spcPts val="0"/>
              </a:spcBef>
              <a:spcAft>
                <a:spcPts val="600"/>
              </a:spcAft>
              <a:buFont typeface="Arial" pitchFamily="34" charset="0"/>
              <a:buChar char="•"/>
            </a:pPr>
            <a:r>
              <a:rPr lang="en-US" dirty="0">
                <a:latin typeface="Arial" pitchFamily="34" charset="0"/>
                <a:cs typeface="Arial" pitchFamily="34" charset="0"/>
              </a:rPr>
              <a:t>c</a:t>
            </a:r>
            <a:r>
              <a:rPr lang="en-US" dirty="0" smtClean="0">
                <a:latin typeface="Arial" pitchFamily="34" charset="0"/>
                <a:cs typeface="Arial" pitchFamily="34" charset="0"/>
              </a:rPr>
              <a:t>onsent</a:t>
            </a:r>
          </a:p>
          <a:p>
            <a:pPr lvl="1">
              <a:lnSpc>
                <a:spcPct val="100000"/>
              </a:lnSpc>
              <a:spcBef>
                <a:spcPts val="0"/>
              </a:spcBef>
              <a:spcAft>
                <a:spcPts val="600"/>
              </a:spcAft>
              <a:buFont typeface="Arial" pitchFamily="34" charset="0"/>
              <a:buChar char="•"/>
            </a:pPr>
            <a:r>
              <a:rPr lang="en-US" dirty="0" smtClean="0">
                <a:latin typeface="Arial" pitchFamily="34" charset="0"/>
                <a:cs typeface="Arial" pitchFamily="34" charset="0"/>
              </a:rPr>
              <a:t>information practices</a:t>
            </a:r>
          </a:p>
          <a:p>
            <a:pPr lvl="1">
              <a:lnSpc>
                <a:spcPct val="100000"/>
              </a:lnSpc>
              <a:spcBef>
                <a:spcPts val="0"/>
              </a:spcBef>
              <a:spcAft>
                <a:spcPts val="600"/>
              </a:spcAft>
              <a:buFont typeface="Arial" pitchFamily="34" charset="0"/>
              <a:buChar char="•"/>
            </a:pPr>
            <a:r>
              <a:rPr lang="en-US" dirty="0" smtClean="0">
                <a:latin typeface="Arial" pitchFamily="34" charset="0"/>
                <a:cs typeface="Arial" pitchFamily="34" charset="0"/>
              </a:rPr>
              <a:t>access and correction</a:t>
            </a:r>
          </a:p>
          <a:p>
            <a:pPr lvl="1">
              <a:lnSpc>
                <a:spcPct val="100000"/>
              </a:lnSpc>
              <a:spcBef>
                <a:spcPts val="0"/>
              </a:spcBef>
              <a:spcAft>
                <a:spcPts val="600"/>
              </a:spcAft>
              <a:buFont typeface="Arial" pitchFamily="34" charset="0"/>
              <a:buChar char="•"/>
            </a:pPr>
            <a:r>
              <a:rPr lang="en-US" dirty="0" smtClean="0">
                <a:latin typeface="Arial" pitchFamily="34" charset="0"/>
                <a:cs typeface="Arial" pitchFamily="34" charset="0"/>
              </a:rPr>
              <a:t>complaints</a:t>
            </a:r>
          </a:p>
          <a:p>
            <a:pPr lvl="1">
              <a:lnSpc>
                <a:spcPct val="100000"/>
              </a:lnSpc>
              <a:spcBef>
                <a:spcPts val="0"/>
              </a:spcBef>
              <a:spcAft>
                <a:spcPts val="600"/>
              </a:spcAft>
              <a:buFont typeface="Arial" pitchFamily="34" charset="0"/>
              <a:buChar char="•"/>
            </a:pPr>
            <a:r>
              <a:rPr lang="en-US" dirty="0" smtClean="0">
                <a:latin typeface="Arial" pitchFamily="34" charset="0"/>
                <a:cs typeface="Arial" pitchFamily="34" charset="0"/>
              </a:rPr>
              <a:t>reviews</a:t>
            </a:r>
          </a:p>
          <a:p>
            <a:pPr eaLnBrk="1" hangingPunct="1">
              <a:lnSpc>
                <a:spcPct val="100000"/>
              </a:lnSpc>
              <a:spcAft>
                <a:spcPts val="1800"/>
              </a:spcAft>
            </a:pPr>
            <a:endParaRPr lang="en-US" sz="2400" dirty="0" smtClean="0">
              <a:latin typeface="Arial" pitchFamily="34" charset="0"/>
              <a:cs typeface="Arial" pitchFamily="34" charset="0"/>
            </a:endParaRPr>
          </a:p>
        </p:txBody>
      </p:sp>
    </p:spTree>
    <p:extLst>
      <p:ext uri="{BB962C8B-B14F-4D97-AF65-F5344CB8AC3E}">
        <p14:creationId xmlns:p14="http://schemas.microsoft.com/office/powerpoint/2010/main" val="820585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8" y="-115888"/>
            <a:ext cx="9236076" cy="709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315200" y="1219200"/>
            <a:ext cx="1600200" cy="923330"/>
          </a:xfrm>
          <a:prstGeom prst="rect">
            <a:avLst/>
          </a:prstGeom>
          <a:solidFill>
            <a:schemeClr val="accent3">
              <a:lumMod val="95000"/>
            </a:schemeClr>
          </a:solidFill>
          <a:ln>
            <a:solidFill>
              <a:schemeClr val="accent6">
                <a:lumMod val="60000"/>
                <a:lumOff val="40000"/>
              </a:schemeClr>
            </a:solidFill>
          </a:ln>
        </p:spPr>
        <p:txBody>
          <a:bodyPr wrap="square" rtlCol="0">
            <a:spAutoFit/>
          </a:bodyPr>
          <a:lstStyle/>
          <a:p>
            <a:pPr algn="ctr"/>
            <a:r>
              <a:rPr lang="en-US" u="sng" dirty="0" smtClean="0"/>
              <a:t>Federal</a:t>
            </a:r>
          </a:p>
          <a:p>
            <a:pPr algn="ctr"/>
            <a:r>
              <a:rPr lang="en-US" i="1" dirty="0" smtClean="0"/>
              <a:t>PIPEDA</a:t>
            </a:r>
          </a:p>
          <a:p>
            <a:pPr algn="ctr"/>
            <a:r>
              <a:rPr lang="en-US" i="1" dirty="0" smtClean="0"/>
              <a:t>Privacy Act</a:t>
            </a:r>
            <a:endParaRPr lang="en-CA" i="1" dirty="0"/>
          </a:p>
        </p:txBody>
      </p:sp>
    </p:spTree>
    <p:extLst>
      <p:ext uri="{BB962C8B-B14F-4D97-AF65-F5344CB8AC3E}">
        <p14:creationId xmlns:p14="http://schemas.microsoft.com/office/powerpoint/2010/main" val="626812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457200"/>
            <a:ext cx="8415338" cy="1143000"/>
          </a:xfrm>
        </p:spPr>
        <p:txBody>
          <a:bodyPr/>
          <a:lstStyle/>
          <a:p>
            <a:pPr algn="r" eaLnBrk="1" hangingPunct="1"/>
            <a:r>
              <a:rPr lang="en-US" sz="3600" i="1" dirty="0" smtClean="0">
                <a:latin typeface="Arial" pitchFamily="34" charset="0"/>
                <a:ea typeface="ＭＳ Ｐゴシック"/>
                <a:cs typeface="Arial" pitchFamily="34" charset="0"/>
              </a:rPr>
              <a:t>PHIA: Purpose</a:t>
            </a:r>
          </a:p>
        </p:txBody>
      </p:sp>
      <p:sp>
        <p:nvSpPr>
          <p:cNvPr id="15363" name="Content Placeholder 3"/>
          <p:cNvSpPr>
            <a:spLocks noGrp="1"/>
          </p:cNvSpPr>
          <p:nvPr>
            <p:ph idx="1"/>
          </p:nvPr>
        </p:nvSpPr>
        <p:spPr>
          <a:xfrm>
            <a:off x="685800" y="1524000"/>
            <a:ext cx="7789069" cy="3886200"/>
          </a:xfrm>
        </p:spPr>
        <p:txBody>
          <a:bodyPr/>
          <a:lstStyle/>
          <a:p>
            <a:pPr eaLnBrk="1" hangingPunct="1">
              <a:lnSpc>
                <a:spcPct val="100000"/>
              </a:lnSpc>
              <a:spcBef>
                <a:spcPts val="2400"/>
              </a:spcBef>
              <a:spcAft>
                <a:spcPts val="2400"/>
              </a:spcAft>
              <a:buFontTx/>
              <a:buNone/>
            </a:pPr>
            <a:r>
              <a:rPr lang="en-US" dirty="0" smtClean="0">
                <a:ea typeface="ＭＳ Ｐゴシック"/>
              </a:rPr>
              <a:t>“</a:t>
            </a:r>
            <a:r>
              <a:rPr lang="en-US" sz="2800" dirty="0" smtClean="0">
                <a:latin typeface="Arial" pitchFamily="34" charset="0"/>
                <a:ea typeface="ＭＳ Ｐゴシック"/>
                <a:cs typeface="Arial" pitchFamily="34" charset="0"/>
              </a:rPr>
              <a:t>	…</a:t>
            </a:r>
            <a:r>
              <a:rPr lang="en-US" sz="2800" i="1" dirty="0" smtClean="0">
                <a:latin typeface="Arial" pitchFamily="34" charset="0"/>
                <a:ea typeface="ＭＳ Ｐゴシック"/>
                <a:cs typeface="Arial" pitchFamily="34" charset="0"/>
              </a:rPr>
              <a:t>to govern the collection, use, disclosure, retention, disposal and destruction of personal health information in a manner that recognizes </a:t>
            </a:r>
            <a:r>
              <a:rPr lang="en-US" sz="2800" b="1" i="1" dirty="0" smtClean="0">
                <a:latin typeface="Arial" pitchFamily="34" charset="0"/>
                <a:ea typeface="ＭＳ Ｐゴシック"/>
                <a:cs typeface="Arial" pitchFamily="34" charset="0"/>
              </a:rPr>
              <a:t>both</a:t>
            </a:r>
            <a:r>
              <a:rPr lang="en-US" sz="2800" i="1" dirty="0" smtClean="0">
                <a:latin typeface="Arial" pitchFamily="34" charset="0"/>
                <a:ea typeface="ＭＳ Ｐゴシック"/>
                <a:cs typeface="Arial" pitchFamily="34" charset="0"/>
              </a:rPr>
              <a:t> the right of individuals to protect their personal health information </a:t>
            </a:r>
            <a:r>
              <a:rPr lang="en-US" sz="2800" b="1" i="1" dirty="0" smtClean="0">
                <a:latin typeface="Arial" pitchFamily="34" charset="0"/>
                <a:ea typeface="ＭＳ Ｐゴシック"/>
                <a:cs typeface="Arial" pitchFamily="34" charset="0"/>
              </a:rPr>
              <a:t>and</a:t>
            </a:r>
            <a:r>
              <a:rPr lang="en-US" sz="2800" i="1" dirty="0" smtClean="0">
                <a:latin typeface="Arial" pitchFamily="34" charset="0"/>
                <a:ea typeface="ＭＳ Ｐゴシック"/>
                <a:cs typeface="Arial" pitchFamily="34" charset="0"/>
              </a:rPr>
              <a:t> the need of custodians to collect, use and disclose personal health information to provide, support and manage health care.”</a:t>
            </a:r>
          </a:p>
          <a:p>
            <a:pPr algn="r" eaLnBrk="1" hangingPunct="1">
              <a:lnSpc>
                <a:spcPct val="100000"/>
              </a:lnSpc>
              <a:spcBef>
                <a:spcPts val="1800"/>
              </a:spcBef>
              <a:spcAft>
                <a:spcPts val="1200"/>
              </a:spcAft>
              <a:buFontTx/>
              <a:buNone/>
            </a:pPr>
            <a:r>
              <a:rPr lang="en-US" sz="1800" i="1" dirty="0" smtClean="0">
                <a:latin typeface="Arial" pitchFamily="34" charset="0"/>
                <a:ea typeface="ＭＳ Ｐゴシック"/>
                <a:cs typeface="Arial" pitchFamily="34" charset="0"/>
              </a:rPr>
              <a:t>PHIA s.2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381000"/>
            <a:ext cx="8415338" cy="914400"/>
          </a:xfrm>
        </p:spPr>
        <p:txBody>
          <a:bodyPr/>
          <a:lstStyle/>
          <a:p>
            <a:pPr algn="r" eaLnBrk="1" hangingPunct="1"/>
            <a:r>
              <a:rPr lang="en-CA" sz="3600" i="1" dirty="0" smtClean="0">
                <a:latin typeface="Arial" pitchFamily="34" charset="0"/>
                <a:ea typeface="ＭＳ Ｐゴシック"/>
                <a:cs typeface="Arial" pitchFamily="34" charset="0"/>
              </a:rPr>
              <a:t>PHIA: Scope</a:t>
            </a:r>
            <a:endParaRPr lang="en-US" sz="3600" i="1" dirty="0" smtClean="0">
              <a:latin typeface="Arial" pitchFamily="34" charset="0"/>
              <a:ea typeface="ＭＳ Ｐゴシック"/>
              <a:cs typeface="Arial" pitchFamily="34" charset="0"/>
            </a:endParaRPr>
          </a:p>
        </p:txBody>
      </p:sp>
      <p:sp>
        <p:nvSpPr>
          <p:cNvPr id="16387" name="Rectangle 3"/>
          <p:cNvSpPr>
            <a:spLocks noGrp="1" noChangeArrowheads="1"/>
          </p:cNvSpPr>
          <p:nvPr>
            <p:ph type="body" idx="4294967295"/>
          </p:nvPr>
        </p:nvSpPr>
        <p:spPr>
          <a:xfrm>
            <a:off x="838200" y="1447800"/>
            <a:ext cx="8305800" cy="4572000"/>
          </a:xfrm>
        </p:spPr>
        <p:txBody>
          <a:bodyPr/>
          <a:lstStyle/>
          <a:p>
            <a:pPr marL="647700" indent="-647700" eaLnBrk="1" hangingPunct="1">
              <a:buFontTx/>
              <a:buNone/>
            </a:pPr>
            <a:endParaRPr lang="en-CA" sz="900" dirty="0" smtClean="0">
              <a:ea typeface="ＭＳ Ｐゴシック"/>
            </a:endParaRPr>
          </a:p>
          <a:p>
            <a:pPr marL="647700" indent="-647700" eaLnBrk="1" hangingPunct="1">
              <a:buNone/>
            </a:pPr>
            <a:r>
              <a:rPr lang="en-CA" sz="3200" dirty="0" smtClean="0">
                <a:ea typeface="ＭＳ Ｐゴシック"/>
              </a:rPr>
              <a:t>	</a:t>
            </a:r>
            <a:r>
              <a:rPr lang="en-CA" sz="3200" i="1" dirty="0" smtClean="0">
                <a:latin typeface="Arial" pitchFamily="34" charset="0"/>
                <a:ea typeface="ＭＳ Ｐゴシック"/>
                <a:cs typeface="Arial" pitchFamily="34" charset="0"/>
              </a:rPr>
              <a:t>PHIA</a:t>
            </a:r>
            <a:r>
              <a:rPr lang="en-CA" sz="3200" dirty="0" smtClean="0">
                <a:latin typeface="Arial" pitchFamily="34" charset="0"/>
                <a:ea typeface="ＭＳ Ｐゴシック"/>
                <a:cs typeface="Arial" pitchFamily="34" charset="0"/>
              </a:rPr>
              <a:t> applies to:</a:t>
            </a:r>
          </a:p>
          <a:p>
            <a:pPr marL="1447800" lvl="2" indent="-647700" eaLnBrk="1" hangingPunct="1">
              <a:lnSpc>
                <a:spcPct val="100000"/>
              </a:lnSpc>
              <a:buFont typeface="Arial" pitchFamily="34" charset="0"/>
              <a:buChar char="•"/>
            </a:pPr>
            <a:endParaRPr lang="en-CA" sz="1800" i="1" dirty="0" smtClean="0">
              <a:latin typeface="Arial" pitchFamily="34" charset="0"/>
              <a:ea typeface="ＭＳ Ｐゴシック"/>
              <a:cs typeface="Arial" pitchFamily="34" charset="0"/>
            </a:endParaRPr>
          </a:p>
          <a:p>
            <a:pPr marL="1447800" lvl="2" indent="-647700" eaLnBrk="1" hangingPunct="1">
              <a:lnSpc>
                <a:spcPct val="100000"/>
              </a:lnSpc>
              <a:buFont typeface="Arial" pitchFamily="34" charset="0"/>
              <a:buChar char="•"/>
            </a:pPr>
            <a:r>
              <a:rPr lang="en-CA" sz="3200" i="1" dirty="0" smtClean="0">
                <a:latin typeface="Arial" pitchFamily="34" charset="0"/>
                <a:ea typeface="ＭＳ Ｐゴシック"/>
                <a:cs typeface="Arial" pitchFamily="34" charset="0"/>
              </a:rPr>
              <a:t>“custodians</a:t>
            </a:r>
            <a:r>
              <a:rPr lang="en-CA" sz="3200" dirty="0" smtClean="0">
                <a:latin typeface="Arial" pitchFamily="34" charset="0"/>
                <a:ea typeface="ＭＳ Ｐゴシック"/>
                <a:cs typeface="Arial" pitchFamily="34" charset="0"/>
              </a:rPr>
              <a:t>” </a:t>
            </a:r>
          </a:p>
          <a:p>
            <a:pPr marL="1447800" lvl="2" indent="-647700" eaLnBrk="1" hangingPunct="1">
              <a:lnSpc>
                <a:spcPct val="100000"/>
              </a:lnSpc>
              <a:buFont typeface="Arial" pitchFamily="34" charset="0"/>
              <a:buChar char="•"/>
            </a:pPr>
            <a:r>
              <a:rPr lang="en-CA" sz="3200" dirty="0" smtClean="0">
                <a:latin typeface="Arial" pitchFamily="34" charset="0"/>
                <a:ea typeface="ＭＳ Ｐゴシック"/>
                <a:cs typeface="Arial" pitchFamily="34" charset="0"/>
              </a:rPr>
              <a:t>“</a:t>
            </a:r>
            <a:r>
              <a:rPr lang="en-CA" sz="3200" i="1" dirty="0" smtClean="0">
                <a:latin typeface="Arial" pitchFamily="34" charset="0"/>
                <a:ea typeface="ＭＳ Ｐゴシック"/>
                <a:cs typeface="Arial" pitchFamily="34" charset="0"/>
              </a:rPr>
              <a:t>personal health information</a:t>
            </a:r>
            <a:r>
              <a:rPr lang="en-CA" sz="3200" dirty="0" smtClean="0">
                <a:latin typeface="Arial" pitchFamily="34" charset="0"/>
                <a:ea typeface="ＭＳ Ｐゴシック"/>
                <a:cs typeface="Arial" pitchFamily="34" charset="0"/>
              </a:rPr>
              <a:t>”</a:t>
            </a:r>
          </a:p>
          <a:p>
            <a:pPr marL="1447800" lvl="2" indent="-647700" eaLnBrk="1" hangingPunct="1">
              <a:lnSpc>
                <a:spcPct val="100000"/>
              </a:lnSpc>
              <a:buFont typeface="Arial" pitchFamily="34" charset="0"/>
              <a:buChar char="•"/>
            </a:pPr>
            <a:r>
              <a:rPr lang="en-CA" sz="3200" dirty="0" smtClean="0">
                <a:latin typeface="Arial" pitchFamily="34" charset="0"/>
                <a:ea typeface="ＭＳ Ｐゴシック"/>
                <a:cs typeface="Arial" pitchFamily="34" charset="0"/>
              </a:rPr>
              <a:t>“</a:t>
            </a:r>
            <a:r>
              <a:rPr lang="en-CA" sz="3200" i="1" dirty="0" smtClean="0">
                <a:latin typeface="Arial" pitchFamily="34" charset="0"/>
                <a:ea typeface="ＭＳ Ｐゴシック"/>
                <a:cs typeface="Arial" pitchFamily="34" charset="0"/>
              </a:rPr>
              <a:t>health care</a:t>
            </a:r>
            <a:r>
              <a:rPr lang="en-CA" sz="3200" dirty="0" smtClean="0">
                <a:latin typeface="Arial" pitchFamily="34" charset="0"/>
                <a:ea typeface="ＭＳ Ｐゴシック"/>
                <a:cs typeface="Arial" pitchFamily="34" charset="0"/>
              </a:rPr>
              <a:t>”</a:t>
            </a:r>
          </a:p>
          <a:p>
            <a:pPr marL="647700" indent="-647700" eaLnBrk="1" hangingPunct="1">
              <a:buNone/>
            </a:pPr>
            <a:endParaRPr lang="en-CA" sz="3200" dirty="0" smtClean="0">
              <a:ea typeface="ＭＳ Ｐゴシック"/>
            </a:endParaRPr>
          </a:p>
          <a:p>
            <a:pPr marL="647700" indent="-647700" eaLnBrk="1" hangingPunct="1">
              <a:buFontTx/>
              <a:buNone/>
            </a:pPr>
            <a:endParaRPr lang="en-CA" sz="3200" dirty="0" smtClean="0">
              <a:ea typeface="ＭＳ Ｐゴシック"/>
            </a:endParaRPr>
          </a:p>
          <a:p>
            <a:pPr marL="647700" indent="-647700" eaLnBrk="1" hangingPunct="1"/>
            <a:endParaRPr lang="en-US" sz="3200" i="1" dirty="0" smtClean="0">
              <a:ea typeface="ＭＳ Ｐゴシック"/>
            </a:endParaRPr>
          </a:p>
          <a:p>
            <a:pPr marL="647700" indent="-647700" eaLnBrk="1" hangingPunct="1"/>
            <a:endParaRPr lang="en-US" sz="2800" dirty="0" smtClean="0">
              <a:ea typeface="ＭＳ Ｐゴシック"/>
            </a:endParaRPr>
          </a:p>
          <a:p>
            <a:pPr marL="647700" indent="-647700" eaLnBrk="1" hangingPunct="1"/>
            <a:endParaRPr lang="en-US" sz="3200" i="1" dirty="0" smtClean="0">
              <a:ea typeface="ＭＳ Ｐゴシック"/>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57200" y="457200"/>
            <a:ext cx="8415337" cy="762000"/>
          </a:xfrm>
        </p:spPr>
        <p:txBody>
          <a:bodyPr/>
          <a:lstStyle/>
          <a:p>
            <a:pPr algn="r" eaLnBrk="1" hangingPunct="1"/>
            <a:r>
              <a:rPr lang="en-CA" sz="3600" i="1" dirty="0" smtClean="0">
                <a:latin typeface="Arial" pitchFamily="34" charset="0"/>
                <a:ea typeface="ＭＳ Ｐゴシック"/>
                <a:cs typeface="Arial" pitchFamily="34" charset="0"/>
              </a:rPr>
              <a:t>Scope – who is covered?</a:t>
            </a:r>
            <a:br>
              <a:rPr lang="en-CA" sz="3600" i="1" dirty="0" smtClean="0">
                <a:latin typeface="Arial" pitchFamily="34" charset="0"/>
                <a:ea typeface="ＭＳ Ｐゴシック"/>
                <a:cs typeface="Arial" pitchFamily="34" charset="0"/>
              </a:rPr>
            </a:br>
            <a:endParaRPr lang="en-US" sz="3600" i="1" dirty="0" smtClean="0">
              <a:latin typeface="Arial" pitchFamily="34" charset="0"/>
              <a:ea typeface="ＭＳ Ｐゴシック"/>
              <a:cs typeface="Arial" pitchFamily="34" charset="0"/>
            </a:endParaRPr>
          </a:p>
        </p:txBody>
      </p:sp>
      <p:sp>
        <p:nvSpPr>
          <p:cNvPr id="17411" name="Rectangle 3"/>
          <p:cNvSpPr>
            <a:spLocks noGrp="1" noChangeArrowheads="1"/>
          </p:cNvSpPr>
          <p:nvPr>
            <p:ph type="body" idx="4294967295"/>
          </p:nvPr>
        </p:nvSpPr>
        <p:spPr>
          <a:xfrm>
            <a:off x="762000" y="1066800"/>
            <a:ext cx="8001000" cy="5029200"/>
          </a:xfrm>
        </p:spPr>
        <p:txBody>
          <a:bodyPr/>
          <a:lstStyle/>
          <a:p>
            <a:pPr marL="647700" indent="-647700" eaLnBrk="1" hangingPunct="1">
              <a:lnSpc>
                <a:spcPct val="100000"/>
              </a:lnSpc>
              <a:spcBef>
                <a:spcPct val="60000"/>
              </a:spcBef>
              <a:buFontTx/>
              <a:buNone/>
            </a:pPr>
            <a:r>
              <a:rPr lang="en-US" sz="2800" b="1" i="1" dirty="0" smtClean="0">
                <a:latin typeface="Arial" pitchFamily="34" charset="0"/>
                <a:ea typeface="ＭＳ Ｐゴシック"/>
                <a:cs typeface="Arial" pitchFamily="34" charset="0"/>
              </a:rPr>
              <a:t>“Custodians”</a:t>
            </a:r>
          </a:p>
          <a:p>
            <a:pPr marL="0" indent="0" eaLnBrk="1" hangingPunct="1">
              <a:lnSpc>
                <a:spcPct val="100000"/>
              </a:lnSpc>
              <a:spcBef>
                <a:spcPct val="60000"/>
              </a:spcBef>
              <a:buNone/>
            </a:pPr>
            <a:r>
              <a:rPr lang="en-US" dirty="0" smtClean="0">
                <a:latin typeface="Arial" pitchFamily="34" charset="0"/>
                <a:ea typeface="ＭＳ Ｐゴシック"/>
                <a:cs typeface="Arial" pitchFamily="34" charset="0"/>
              </a:rPr>
              <a:t>List of custodians is contained in </a:t>
            </a:r>
            <a:r>
              <a:rPr lang="en-US" i="1" dirty="0" smtClean="0">
                <a:latin typeface="Arial" pitchFamily="34" charset="0"/>
                <a:ea typeface="ＭＳ Ｐゴシック"/>
                <a:cs typeface="Arial" pitchFamily="34" charset="0"/>
              </a:rPr>
              <a:t>PHIA</a:t>
            </a:r>
            <a:endParaRPr lang="en-US" dirty="0">
              <a:latin typeface="Arial" pitchFamily="34" charset="0"/>
              <a:ea typeface="ＭＳ Ｐゴシック"/>
              <a:cs typeface="Arial" pitchFamily="34" charset="0"/>
            </a:endParaRPr>
          </a:p>
          <a:p>
            <a:pPr marL="596900" indent="-647700">
              <a:lnSpc>
                <a:spcPct val="100000"/>
              </a:lnSpc>
              <a:spcBef>
                <a:spcPct val="60000"/>
              </a:spcBef>
              <a:buFont typeface="Arial" pitchFamily="34" charset="0"/>
              <a:buChar char="•"/>
            </a:pPr>
            <a:r>
              <a:rPr lang="en-US" dirty="0" smtClean="0">
                <a:latin typeface="Arial" pitchFamily="34" charset="0"/>
                <a:ea typeface="ＭＳ Ｐゴシック"/>
                <a:cs typeface="Arial" pitchFamily="34" charset="0"/>
              </a:rPr>
              <a:t>Department of Health and Wellness</a:t>
            </a:r>
          </a:p>
          <a:p>
            <a:pPr marL="596900" indent="-647700">
              <a:lnSpc>
                <a:spcPct val="100000"/>
              </a:lnSpc>
              <a:spcBef>
                <a:spcPct val="60000"/>
              </a:spcBef>
              <a:buFont typeface="Arial" pitchFamily="34" charset="0"/>
              <a:buChar char="•"/>
            </a:pPr>
            <a:r>
              <a:rPr lang="en-US" dirty="0" smtClean="0">
                <a:latin typeface="Arial" pitchFamily="34" charset="0"/>
                <a:ea typeface="ＭＳ Ｐゴシック"/>
                <a:cs typeface="Arial" pitchFamily="34" charset="0"/>
              </a:rPr>
              <a:t>District Health Authorities &amp; IWK Health Centre</a:t>
            </a:r>
          </a:p>
          <a:p>
            <a:pPr marL="596900" indent="-647700">
              <a:lnSpc>
                <a:spcPct val="100000"/>
              </a:lnSpc>
              <a:spcBef>
                <a:spcPct val="60000"/>
              </a:spcBef>
              <a:buFont typeface="Arial" pitchFamily="34" charset="0"/>
              <a:buChar char="•"/>
            </a:pPr>
            <a:r>
              <a:rPr lang="en-US" dirty="0">
                <a:latin typeface="Arial" pitchFamily="34" charset="0"/>
                <a:ea typeface="ＭＳ Ｐゴシック"/>
                <a:cs typeface="Arial" pitchFamily="34" charset="0"/>
              </a:rPr>
              <a:t>R</a:t>
            </a:r>
            <a:r>
              <a:rPr lang="en-US" dirty="0" smtClean="0">
                <a:latin typeface="Arial" pitchFamily="34" charset="0"/>
                <a:ea typeface="ＭＳ Ｐゴシック"/>
                <a:cs typeface="Arial" pitchFamily="34" charset="0"/>
              </a:rPr>
              <a:t>egulated health professionals</a:t>
            </a:r>
          </a:p>
          <a:p>
            <a:pPr marL="596900" indent="-647700">
              <a:lnSpc>
                <a:spcPct val="100000"/>
              </a:lnSpc>
              <a:spcBef>
                <a:spcPct val="60000"/>
              </a:spcBef>
              <a:buFont typeface="Arial" pitchFamily="34" charset="0"/>
              <a:buChar char="•"/>
            </a:pPr>
            <a:r>
              <a:rPr lang="en-US" dirty="0" smtClean="0">
                <a:latin typeface="Arial" pitchFamily="34" charset="0"/>
                <a:ea typeface="ＭＳ Ｐゴシック"/>
                <a:cs typeface="Arial" pitchFamily="34" charset="0"/>
              </a:rPr>
              <a:t>Others by regulation</a:t>
            </a:r>
            <a:endParaRPr lang="en-US" sz="2800" i="1" dirty="0" smtClean="0">
              <a:ea typeface="ＭＳ Ｐゴシック"/>
            </a:endParaRPr>
          </a:p>
          <a:p>
            <a:pPr marL="1028700" lvl="1" indent="-571500" eaLnBrk="1" hangingPunct="1">
              <a:buClr>
                <a:schemeClr val="tx1"/>
              </a:buClr>
            </a:pPr>
            <a:endParaRPr lang="en-US" sz="2800" i="1" dirty="0" smtClean="0">
              <a:ea typeface="ＭＳ Ｐゴシック"/>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5622</TotalTime>
  <Words>1806</Words>
  <Application>Microsoft Office PowerPoint</Application>
  <PresentationFormat>On-screen Show (4:3)</PresentationFormat>
  <Paragraphs>357</Paragraphs>
  <Slides>44</Slides>
  <Notes>35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Blank</vt:lpstr>
      <vt:lpstr>Personal Health Information Act  Nova Scotia  Department of Health and Wellness </vt:lpstr>
      <vt:lpstr>PowerPoint Presentation</vt:lpstr>
      <vt:lpstr>PowerPoint Presentation</vt:lpstr>
      <vt:lpstr>What is PHIA? </vt:lpstr>
      <vt:lpstr>What is PHIA? </vt:lpstr>
      <vt:lpstr>PowerPoint Presentation</vt:lpstr>
      <vt:lpstr>PHIA: Purpose</vt:lpstr>
      <vt:lpstr>PHIA: Scope</vt:lpstr>
      <vt:lpstr>Scope – who is covered? </vt:lpstr>
      <vt:lpstr>Scope – who is covered? </vt:lpstr>
      <vt:lpstr>What does it mean to be a “custodian”? </vt:lpstr>
      <vt:lpstr>What does it mean to be a “custodian”? </vt:lpstr>
      <vt:lpstr>What does it mean to be a “custodian”? </vt:lpstr>
      <vt:lpstr>What does it mean to be a “custodian”? </vt:lpstr>
      <vt:lpstr>  Scope – what is covered?   </vt:lpstr>
      <vt:lpstr>  Scope – what is not covered?   </vt:lpstr>
      <vt:lpstr>  Scope – Health Care   </vt:lpstr>
      <vt:lpstr>PowerPoint Presentation</vt:lpstr>
      <vt:lpstr>Consent Models Under PHIA</vt:lpstr>
      <vt:lpstr>Consent Standards Under PHIA</vt:lpstr>
      <vt:lpstr>Express Consent </vt:lpstr>
      <vt:lpstr>Express Consent </vt:lpstr>
      <vt:lpstr>Knowledgeable Implied Consent</vt:lpstr>
      <vt:lpstr>“Circle of Care”</vt:lpstr>
      <vt:lpstr>PowerPoint Presentation</vt:lpstr>
      <vt:lpstr>Limitation &amp; Withdrawal of Consent</vt:lpstr>
      <vt:lpstr>Planning and Management  of the Health System</vt:lpstr>
      <vt:lpstr>Planning and Management  of the Health System </vt:lpstr>
      <vt:lpstr>Research</vt:lpstr>
      <vt:lpstr>Research</vt:lpstr>
      <vt:lpstr>Research</vt:lpstr>
      <vt:lpstr>Offences and Penalties</vt:lpstr>
      <vt:lpstr> Additional Highlights</vt:lpstr>
      <vt:lpstr> Additional Highlights</vt:lpstr>
      <vt:lpstr>Additional Highlights</vt:lpstr>
      <vt:lpstr>Additional Highlights</vt:lpstr>
      <vt:lpstr>Additional Highlights</vt:lpstr>
      <vt:lpstr>Additional Highlights</vt:lpstr>
      <vt:lpstr>Implementation: Regulations</vt:lpstr>
      <vt:lpstr>Implementation: Communications</vt:lpstr>
      <vt:lpstr>Implementation: Toolkit for Custodians</vt:lpstr>
      <vt:lpstr>Next Steps</vt:lpstr>
      <vt:lpstr>PowerPoint Presentation</vt:lpstr>
      <vt:lpstr>PowerPoint Presentation</vt:lpstr>
    </vt:vector>
  </TitlesOfParts>
  <Company>Department of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Victoria Apold</dc:creator>
  <cp:lastModifiedBy>Suellen J.  Murray</cp:lastModifiedBy>
  <cp:revision>538</cp:revision>
  <cp:lastPrinted>2012-07-27T14:49:08Z</cp:lastPrinted>
  <dcterms:created xsi:type="dcterms:W3CDTF">2011-04-04T16:48:49Z</dcterms:created>
  <dcterms:modified xsi:type="dcterms:W3CDTF">2013-07-24T12:53:46Z</dcterms:modified>
</cp:coreProperties>
</file>