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6565"/>
    <a:srgbClr val="4B4B4B"/>
    <a:srgbClr val="00AEEF"/>
    <a:srgbClr val="006BB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19" autoAdjust="0"/>
    <p:restoredTop sz="94648" autoAdjust="0"/>
  </p:normalViewPr>
  <p:slideViewPr>
    <p:cSldViewPr snapToGrid="0" snapToObjects="1">
      <p:cViewPr varScale="1">
        <p:scale>
          <a:sx n="70" d="100"/>
          <a:sy n="70" d="100"/>
        </p:scale>
        <p:origin x="6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filesrv5.prov.gov.ns.ca\SHR-LAE\Careers%20NS%20Transition\Project%202014\Communications\Copy%20of%20LMDA%20CNSC-M%20and%20CNSC-S%20Agreements%20Oct%2029%20201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ilesrv5.prov.gov.ns.ca\SHR-LAE\Careers%20NS%20Transition\Project%202014\Communications\Copy%20of%20LMDA%20CNSC-M%20and%20CNSC-S%20Agreements%20Oct%2029%20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solidFill>
                  <a:srgbClr val="006BB6"/>
                </a:solidFill>
              </a:defRPr>
            </a:pPr>
            <a:r>
              <a:rPr lang="en-US" b="0" dirty="0">
                <a:solidFill>
                  <a:srgbClr val="006BB6"/>
                </a:solidFill>
              </a:rPr>
              <a:t>EDMT 2009–2010 (effectif)</a:t>
            </a:r>
          </a:p>
        </c:rich>
      </c:tx>
      <c:layout>
        <c:manualLayout>
          <c:xMode val="edge"/>
          <c:yMode val="edge"/>
          <c:x val="8.7416815259226302E-2"/>
          <c:y val="6.3768349225491502E-2"/>
        </c:manualLayout>
      </c:layout>
      <c:overlay val="0"/>
    </c:title>
    <c:autoTitleDeleted val="0"/>
    <c:plotArea>
      <c:layout/>
      <c:pieChart>
        <c:varyColors val="1"/>
        <c:ser>
          <c:idx val="0"/>
          <c:order val="0"/>
          <c:dLbls>
            <c:dLbl>
              <c:idx val="0"/>
              <c:layout>
                <c:manualLayout>
                  <c:x val="0.10910508016963601"/>
                  <c:y val="5.9317244107839298E-2"/>
                </c:manualLayout>
              </c:layout>
              <c:tx>
                <c:rich>
                  <a:bodyPr/>
                  <a:lstStyle/>
                  <a:p>
                    <a:r>
                      <a:rPr lang="fr-FR"/>
                      <a:t>Ententes sur les SAE
20 %</a:t>
                    </a:r>
                  </a:p>
                </c:rich>
              </c:tx>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6.3853491422676698E-2"/>
                  <c:y val="-6.9058060379533298E-2"/>
                </c:manualLayout>
              </c:layout>
              <c:tx>
                <c:rich>
                  <a:bodyPr/>
                  <a:lstStyle/>
                  <a:p>
                    <a:r>
                      <a:rPr lang="en-US"/>
                      <a:t>Autres programmes</a:t>
                    </a:r>
                    <a:br>
                      <a:rPr lang="en-US"/>
                    </a:br>
                    <a:r>
                      <a:rPr lang="en-US"/>
                      <a:t>80 %</a:t>
                    </a:r>
                  </a:p>
                </c:rich>
              </c:tx>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'LMDA Pie Charts'!$A$5:$A$6</c:f>
              <c:strCache>
                <c:ptCount val="2"/>
                <c:pt idx="0">
                  <c:v>EAS Agreements</c:v>
                </c:pt>
                <c:pt idx="1">
                  <c:v>Other Programs</c:v>
                </c:pt>
              </c:strCache>
            </c:strRef>
          </c:cat>
          <c:val>
            <c:numRef>
              <c:f>'LMDA Pie Charts'!$B$5:$B$6</c:f>
              <c:numCache>
                <c:formatCode>_(* #,##0_);_(* \(#,##0\);_(* "-"??_);_(@_)</c:formatCode>
                <c:ptCount val="2"/>
                <c:pt idx="0">
                  <c:v>15996087</c:v>
                </c:pt>
                <c:pt idx="1">
                  <c:v>62656436</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solidFill>
                  <a:srgbClr val="006BB6"/>
                </a:solidFill>
              </a:defRPr>
            </a:pPr>
            <a:r>
              <a:rPr lang="en-US" b="0">
                <a:solidFill>
                  <a:srgbClr val="006BB6"/>
                </a:solidFill>
              </a:rPr>
              <a:t>EDMT 2014–2015 (prévu)</a:t>
            </a:r>
          </a:p>
        </c:rich>
      </c:tx>
      <c:layout>
        <c:manualLayout>
          <c:xMode val="edge"/>
          <c:yMode val="edge"/>
          <c:x val="5.8887963224915997E-2"/>
          <c:y val="7.3267607064460796E-2"/>
        </c:manualLayout>
      </c:layout>
      <c:overlay val="0"/>
    </c:title>
    <c:autoTitleDeleted val="0"/>
    <c:plotArea>
      <c:layout/>
      <c:pieChart>
        <c:varyColors val="1"/>
        <c:ser>
          <c:idx val="0"/>
          <c:order val="0"/>
          <c:dLbls>
            <c:dLbl>
              <c:idx val="0"/>
              <c:layout>
                <c:manualLayout>
                  <c:x val="2.5000000000000001E-2"/>
                  <c:y val="-1.38888888888889E-2"/>
                </c:manualLayout>
              </c:layout>
              <c:tx>
                <c:rich>
                  <a:bodyPr/>
                  <a:lstStyle/>
                  <a:p>
                    <a:r>
                      <a:rPr lang="fr-FR" sz="1000" b="0" i="0" u="none" strike="noStrike" baseline="0">
                        <a:effectLst/>
                      </a:rPr>
                      <a:t>Ententes sur les SAE</a:t>
                    </a:r>
                    <a:r>
                      <a:rPr lang="fr-FR" sz="1000" b="0" i="0" u="none" strike="noStrike" baseline="0"/>
                      <a:t> </a:t>
                    </a:r>
                    <a:r>
                      <a:rPr lang="fr-FR"/>
                      <a:t>
31 %</a:t>
                    </a:r>
                  </a:p>
                </c:rich>
              </c:tx>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2.9280037790374601E-2"/>
                  <c:y val="6.6127362193197101E-3"/>
                </c:manualLayout>
              </c:layout>
              <c:tx>
                <c:rich>
                  <a:bodyPr/>
                  <a:lstStyle/>
                  <a:p>
                    <a:r>
                      <a:rPr lang="en-US" sz="900" b="0" i="0" u="none" strike="noStrike" baseline="0">
                        <a:effectLst/>
                      </a:rPr>
                      <a:t>Autres programmes</a:t>
                    </a:r>
                    <a:r>
                      <a:rPr lang="en-US" sz="900" b="0" i="0" u="none" strike="noStrike" baseline="0"/>
                      <a:t> </a:t>
                    </a:r>
                    <a:r>
                      <a:rPr lang="en-US" sz="900"/>
                      <a:t>
69 %</a:t>
                    </a:r>
                  </a:p>
                </c:rich>
              </c:tx>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'LMDA Pie Charts'!$A$12:$A$13</c:f>
              <c:strCache>
                <c:ptCount val="2"/>
                <c:pt idx="0">
                  <c:v>EAS Agreements</c:v>
                </c:pt>
                <c:pt idx="1">
                  <c:v>Other Programs</c:v>
                </c:pt>
              </c:strCache>
            </c:strRef>
          </c:cat>
          <c:val>
            <c:numRef>
              <c:f>'LMDA Pie Charts'!$B$12:$B$13</c:f>
              <c:numCache>
                <c:formatCode>_(* #,##0_);_(* \(#,##0\);_(* "-"??_);_(@_)</c:formatCode>
                <c:ptCount val="2"/>
                <c:pt idx="0">
                  <c:v>24627000</c:v>
                </c:pt>
                <c:pt idx="1">
                  <c:v>54643000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A669AC-6974-468B-9055-4434A458C300}" type="doc">
      <dgm:prSet loTypeId="urn:microsoft.com/office/officeart/2005/8/layout/venn1" loCatId="relationship" qsTypeId="urn:microsoft.com/office/officeart/2005/8/quickstyle/simple1" qsCatId="simple" csTypeId="urn:microsoft.com/office/officeart/2005/8/colors/accent1_2" csCatId="accent1" phldr="1"/>
      <dgm:spPr/>
    </dgm:pt>
    <dgm:pt modelId="{5FA57A61-ECF9-4C50-9B52-F0D1C60898F7}">
      <dgm:prSet phldrT="[Text]"/>
      <dgm:spPr/>
      <dgm:t>
        <a:bodyPr/>
        <a:lstStyle/>
        <a:p>
          <a:r>
            <a:rPr lang="en-CA" b="1" dirty="0" smtClean="0">
              <a:solidFill>
                <a:schemeClr val="bg1">
                  <a:lumMod val="95000"/>
                </a:schemeClr>
              </a:solidFill>
            </a:rPr>
            <a:t>économie</a:t>
          </a:r>
          <a:endParaRPr lang="en-CA" b="1" dirty="0">
            <a:solidFill>
              <a:schemeClr val="bg1">
                <a:lumMod val="95000"/>
              </a:schemeClr>
            </a:solidFill>
          </a:endParaRPr>
        </a:p>
      </dgm:t>
    </dgm:pt>
    <dgm:pt modelId="{71A16C7C-B576-4175-875F-93D51480023C}" type="parTrans" cxnId="{E53F252A-1863-462D-A0C4-68D7B5AD57CA}">
      <dgm:prSet/>
      <dgm:spPr/>
      <dgm:t>
        <a:bodyPr/>
        <a:lstStyle/>
        <a:p>
          <a:endParaRPr lang="en-CA"/>
        </a:p>
      </dgm:t>
    </dgm:pt>
    <dgm:pt modelId="{AA1F5EE8-E3FB-439F-A8D1-23E4EF586943}" type="sibTrans" cxnId="{E53F252A-1863-462D-A0C4-68D7B5AD57CA}">
      <dgm:prSet/>
      <dgm:spPr/>
      <dgm:t>
        <a:bodyPr/>
        <a:lstStyle/>
        <a:p>
          <a:endParaRPr lang="en-CA"/>
        </a:p>
      </dgm:t>
    </dgm:pt>
    <dgm:pt modelId="{D735D87C-A22F-4225-BB53-7D34D7A6A94E}">
      <dgm:prSet phldrT="[Text]"/>
      <dgm:spPr/>
      <dgm:t>
        <a:bodyPr/>
        <a:lstStyle/>
        <a:p>
          <a:r>
            <a:rPr lang="en-CA" b="1" dirty="0" smtClean="0">
              <a:solidFill>
                <a:schemeClr val="bg1">
                  <a:lumMod val="95000"/>
                </a:schemeClr>
              </a:solidFill>
            </a:rPr>
            <a:t>population active</a:t>
          </a:r>
          <a:endParaRPr lang="en-CA" b="1" dirty="0">
            <a:solidFill>
              <a:schemeClr val="bg1">
                <a:lumMod val="95000"/>
              </a:schemeClr>
            </a:solidFill>
          </a:endParaRPr>
        </a:p>
      </dgm:t>
    </dgm:pt>
    <dgm:pt modelId="{287482E9-23AE-442D-9B51-AE57A7D2B0C0}" type="parTrans" cxnId="{A39420AC-7289-4DC9-BA3E-4DFDA1E27033}">
      <dgm:prSet/>
      <dgm:spPr/>
      <dgm:t>
        <a:bodyPr/>
        <a:lstStyle/>
        <a:p>
          <a:endParaRPr lang="en-CA"/>
        </a:p>
      </dgm:t>
    </dgm:pt>
    <dgm:pt modelId="{6F6CC504-0DDE-4BEB-9C25-23EBD7F813DD}" type="sibTrans" cxnId="{A39420AC-7289-4DC9-BA3E-4DFDA1E27033}">
      <dgm:prSet/>
      <dgm:spPr/>
      <dgm:t>
        <a:bodyPr/>
        <a:lstStyle/>
        <a:p>
          <a:endParaRPr lang="en-CA"/>
        </a:p>
      </dgm:t>
    </dgm:pt>
    <dgm:pt modelId="{896E2944-A6FC-4725-8C45-D6AA41C52228}">
      <dgm:prSet phldrT="[Text]"/>
      <dgm:spPr/>
      <dgm:t>
        <a:bodyPr/>
        <a:lstStyle/>
        <a:p>
          <a:r>
            <a:rPr lang="en-CA" b="1" dirty="0" smtClean="0">
              <a:solidFill>
                <a:schemeClr val="bg1">
                  <a:lumMod val="95000"/>
                </a:schemeClr>
              </a:solidFill>
            </a:rPr>
            <a:t>population</a:t>
          </a:r>
        </a:p>
      </dgm:t>
    </dgm:pt>
    <dgm:pt modelId="{98707746-EE1A-4DAD-ADDC-3213FFBA44C5}" type="parTrans" cxnId="{64805F5E-58E3-41C2-BC42-CE8AD80B6A32}">
      <dgm:prSet/>
      <dgm:spPr/>
      <dgm:t>
        <a:bodyPr/>
        <a:lstStyle/>
        <a:p>
          <a:endParaRPr lang="en-CA"/>
        </a:p>
      </dgm:t>
    </dgm:pt>
    <dgm:pt modelId="{9345EE8C-1C5F-4060-ADF4-557F1B81A7ED}" type="sibTrans" cxnId="{64805F5E-58E3-41C2-BC42-CE8AD80B6A32}">
      <dgm:prSet/>
      <dgm:spPr/>
      <dgm:t>
        <a:bodyPr/>
        <a:lstStyle/>
        <a:p>
          <a:endParaRPr lang="en-CA"/>
        </a:p>
      </dgm:t>
    </dgm:pt>
    <dgm:pt modelId="{69B73403-8F7D-4562-8017-88DA877BFF58}" type="pres">
      <dgm:prSet presAssocID="{CBA669AC-6974-468B-9055-4434A458C300}" presName="compositeShape" presStyleCnt="0">
        <dgm:presLayoutVars>
          <dgm:chMax val="7"/>
          <dgm:dir/>
          <dgm:resizeHandles val="exact"/>
        </dgm:presLayoutVars>
      </dgm:prSet>
      <dgm:spPr/>
    </dgm:pt>
    <dgm:pt modelId="{DA912AE1-19AE-46A6-B134-583D0508BD48}" type="pres">
      <dgm:prSet presAssocID="{5FA57A61-ECF9-4C50-9B52-F0D1C60898F7}" presName="circ1" presStyleLbl="vennNode1" presStyleIdx="0" presStyleCnt="3"/>
      <dgm:spPr/>
      <dgm:t>
        <a:bodyPr/>
        <a:lstStyle/>
        <a:p>
          <a:endParaRPr lang="en-CA"/>
        </a:p>
      </dgm:t>
    </dgm:pt>
    <dgm:pt modelId="{AA7A50A0-199C-46C7-AA7D-DFBA26B13987}" type="pres">
      <dgm:prSet presAssocID="{5FA57A61-ECF9-4C50-9B52-F0D1C60898F7}" presName="circ1Tx" presStyleLbl="revTx" presStyleIdx="0" presStyleCnt="0">
        <dgm:presLayoutVars>
          <dgm:chMax val="0"/>
          <dgm:chPref val="0"/>
          <dgm:bulletEnabled val="1"/>
        </dgm:presLayoutVars>
      </dgm:prSet>
      <dgm:spPr/>
      <dgm:t>
        <a:bodyPr/>
        <a:lstStyle/>
        <a:p>
          <a:endParaRPr lang="en-CA"/>
        </a:p>
      </dgm:t>
    </dgm:pt>
    <dgm:pt modelId="{1C3BEB02-382D-45EC-90E0-40231C6B316A}" type="pres">
      <dgm:prSet presAssocID="{D735D87C-A22F-4225-BB53-7D34D7A6A94E}" presName="circ2" presStyleLbl="vennNode1" presStyleIdx="1" presStyleCnt="3"/>
      <dgm:spPr/>
      <dgm:t>
        <a:bodyPr/>
        <a:lstStyle/>
        <a:p>
          <a:endParaRPr lang="en-CA"/>
        </a:p>
      </dgm:t>
    </dgm:pt>
    <dgm:pt modelId="{D49453DD-7CF8-49D1-9885-6DB151B83B18}" type="pres">
      <dgm:prSet presAssocID="{D735D87C-A22F-4225-BB53-7D34D7A6A94E}" presName="circ2Tx" presStyleLbl="revTx" presStyleIdx="0" presStyleCnt="0">
        <dgm:presLayoutVars>
          <dgm:chMax val="0"/>
          <dgm:chPref val="0"/>
          <dgm:bulletEnabled val="1"/>
        </dgm:presLayoutVars>
      </dgm:prSet>
      <dgm:spPr/>
      <dgm:t>
        <a:bodyPr/>
        <a:lstStyle/>
        <a:p>
          <a:endParaRPr lang="en-CA"/>
        </a:p>
      </dgm:t>
    </dgm:pt>
    <dgm:pt modelId="{B8A205FF-F337-4816-AFE0-E255680E1A22}" type="pres">
      <dgm:prSet presAssocID="{896E2944-A6FC-4725-8C45-D6AA41C52228}" presName="circ3" presStyleLbl="vennNode1" presStyleIdx="2" presStyleCnt="3" custLinFactNeighborX="-527" custLinFactNeighborY="385"/>
      <dgm:spPr/>
      <dgm:t>
        <a:bodyPr/>
        <a:lstStyle/>
        <a:p>
          <a:endParaRPr lang="en-CA"/>
        </a:p>
      </dgm:t>
    </dgm:pt>
    <dgm:pt modelId="{6B6021EB-1E7F-4397-ADF8-0CC8F30B8489}" type="pres">
      <dgm:prSet presAssocID="{896E2944-A6FC-4725-8C45-D6AA41C52228}" presName="circ3Tx" presStyleLbl="revTx" presStyleIdx="0" presStyleCnt="0">
        <dgm:presLayoutVars>
          <dgm:chMax val="0"/>
          <dgm:chPref val="0"/>
          <dgm:bulletEnabled val="1"/>
        </dgm:presLayoutVars>
      </dgm:prSet>
      <dgm:spPr/>
      <dgm:t>
        <a:bodyPr/>
        <a:lstStyle/>
        <a:p>
          <a:endParaRPr lang="en-CA"/>
        </a:p>
      </dgm:t>
    </dgm:pt>
  </dgm:ptLst>
  <dgm:cxnLst>
    <dgm:cxn modelId="{2F11480B-5D69-4332-BD1B-B97E5B2350B6}" type="presOf" srcId="{D735D87C-A22F-4225-BB53-7D34D7A6A94E}" destId="{1C3BEB02-382D-45EC-90E0-40231C6B316A}" srcOrd="0" destOrd="0" presId="urn:microsoft.com/office/officeart/2005/8/layout/venn1"/>
    <dgm:cxn modelId="{F6EE25A2-F25A-4E5E-B8CC-F3FF27A1C345}" type="presOf" srcId="{CBA669AC-6974-468B-9055-4434A458C300}" destId="{69B73403-8F7D-4562-8017-88DA877BFF58}" srcOrd="0" destOrd="0" presId="urn:microsoft.com/office/officeart/2005/8/layout/venn1"/>
    <dgm:cxn modelId="{6D7D2ECD-3F4A-4775-81BB-4E14CC828D4C}" type="presOf" srcId="{D735D87C-A22F-4225-BB53-7D34D7A6A94E}" destId="{D49453DD-7CF8-49D1-9885-6DB151B83B18}" srcOrd="1" destOrd="0" presId="urn:microsoft.com/office/officeart/2005/8/layout/venn1"/>
    <dgm:cxn modelId="{64805F5E-58E3-41C2-BC42-CE8AD80B6A32}" srcId="{CBA669AC-6974-468B-9055-4434A458C300}" destId="{896E2944-A6FC-4725-8C45-D6AA41C52228}" srcOrd="2" destOrd="0" parTransId="{98707746-EE1A-4DAD-ADDC-3213FFBA44C5}" sibTransId="{9345EE8C-1C5F-4060-ADF4-557F1B81A7ED}"/>
    <dgm:cxn modelId="{D54B7D79-DAE3-4468-BBC0-BDF5D080CD51}" type="presOf" srcId="{896E2944-A6FC-4725-8C45-D6AA41C52228}" destId="{B8A205FF-F337-4816-AFE0-E255680E1A22}" srcOrd="0" destOrd="0" presId="urn:microsoft.com/office/officeart/2005/8/layout/venn1"/>
    <dgm:cxn modelId="{E53F252A-1863-462D-A0C4-68D7B5AD57CA}" srcId="{CBA669AC-6974-468B-9055-4434A458C300}" destId="{5FA57A61-ECF9-4C50-9B52-F0D1C60898F7}" srcOrd="0" destOrd="0" parTransId="{71A16C7C-B576-4175-875F-93D51480023C}" sibTransId="{AA1F5EE8-E3FB-439F-A8D1-23E4EF586943}"/>
    <dgm:cxn modelId="{A39420AC-7289-4DC9-BA3E-4DFDA1E27033}" srcId="{CBA669AC-6974-468B-9055-4434A458C300}" destId="{D735D87C-A22F-4225-BB53-7D34D7A6A94E}" srcOrd="1" destOrd="0" parTransId="{287482E9-23AE-442D-9B51-AE57A7D2B0C0}" sibTransId="{6F6CC504-0DDE-4BEB-9C25-23EBD7F813DD}"/>
    <dgm:cxn modelId="{90D51831-73A9-42CD-B54B-0A831ECAE811}" type="presOf" srcId="{5FA57A61-ECF9-4C50-9B52-F0D1C60898F7}" destId="{AA7A50A0-199C-46C7-AA7D-DFBA26B13987}" srcOrd="1" destOrd="0" presId="urn:microsoft.com/office/officeart/2005/8/layout/venn1"/>
    <dgm:cxn modelId="{42AC10FE-25BE-4886-884A-7EF57A91A370}" type="presOf" srcId="{896E2944-A6FC-4725-8C45-D6AA41C52228}" destId="{6B6021EB-1E7F-4397-ADF8-0CC8F30B8489}" srcOrd="1" destOrd="0" presId="urn:microsoft.com/office/officeart/2005/8/layout/venn1"/>
    <dgm:cxn modelId="{947CF6EF-087E-4265-9837-A69B65602639}" type="presOf" srcId="{5FA57A61-ECF9-4C50-9B52-F0D1C60898F7}" destId="{DA912AE1-19AE-46A6-B134-583D0508BD48}" srcOrd="0" destOrd="0" presId="urn:microsoft.com/office/officeart/2005/8/layout/venn1"/>
    <dgm:cxn modelId="{CD865B58-69F8-4759-8C66-318E54A6FA5E}" type="presParOf" srcId="{69B73403-8F7D-4562-8017-88DA877BFF58}" destId="{DA912AE1-19AE-46A6-B134-583D0508BD48}" srcOrd="0" destOrd="0" presId="urn:microsoft.com/office/officeart/2005/8/layout/venn1"/>
    <dgm:cxn modelId="{1627BBEE-7EBC-487B-83E8-4B322EC2FA9D}" type="presParOf" srcId="{69B73403-8F7D-4562-8017-88DA877BFF58}" destId="{AA7A50A0-199C-46C7-AA7D-DFBA26B13987}" srcOrd="1" destOrd="0" presId="urn:microsoft.com/office/officeart/2005/8/layout/venn1"/>
    <dgm:cxn modelId="{7FB7D46E-EC1B-4000-BF31-BEF7D42AADBC}" type="presParOf" srcId="{69B73403-8F7D-4562-8017-88DA877BFF58}" destId="{1C3BEB02-382D-45EC-90E0-40231C6B316A}" srcOrd="2" destOrd="0" presId="urn:microsoft.com/office/officeart/2005/8/layout/venn1"/>
    <dgm:cxn modelId="{8DF78436-B9B2-48E0-85BE-F4370C001D1F}" type="presParOf" srcId="{69B73403-8F7D-4562-8017-88DA877BFF58}" destId="{D49453DD-7CF8-49D1-9885-6DB151B83B18}" srcOrd="3" destOrd="0" presId="urn:microsoft.com/office/officeart/2005/8/layout/venn1"/>
    <dgm:cxn modelId="{6D56442B-2A3C-4DBD-A07A-604F0DAF6793}" type="presParOf" srcId="{69B73403-8F7D-4562-8017-88DA877BFF58}" destId="{B8A205FF-F337-4816-AFE0-E255680E1A22}" srcOrd="4" destOrd="0" presId="urn:microsoft.com/office/officeart/2005/8/layout/venn1"/>
    <dgm:cxn modelId="{95AA4EBD-824B-4E2B-A32C-9209514847B1}" type="presParOf" srcId="{69B73403-8F7D-4562-8017-88DA877BFF58}" destId="{6B6021EB-1E7F-4397-ADF8-0CC8F30B8489}"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7F7D5D-47B3-4A43-9E3B-7E8E16DC903E}" type="doc">
      <dgm:prSet loTypeId="urn:microsoft.com/office/officeart/2005/8/layout/hProcess6" loCatId="process" qsTypeId="urn:microsoft.com/office/officeart/2005/8/quickstyle/simple4" qsCatId="simple" csTypeId="urn:microsoft.com/office/officeart/2005/8/colors/accent1_2" csCatId="accent1" phldr="1"/>
      <dgm:spPr/>
      <dgm:t>
        <a:bodyPr/>
        <a:lstStyle/>
        <a:p>
          <a:endParaRPr lang="en-US"/>
        </a:p>
      </dgm:t>
    </dgm:pt>
    <dgm:pt modelId="{43EA4619-7E19-4005-83D3-B4539922FB1F}">
      <dgm:prSet custT="1"/>
      <dgm:spPr/>
      <dgm:t>
        <a:bodyPr/>
        <a:lstStyle/>
        <a:p>
          <a:pPr rtl="0"/>
          <a:r>
            <a:rPr lang="en-US" sz="1600" b="0" i="0" baseline="0" dirty="0" smtClean="0">
              <a:latin typeface="Calibri" panose="020F0502020204030204" pitchFamily="34" charset="0"/>
            </a:rPr>
            <a:t>Faire progresser les Néo-Écossais le long de l’échelle continue de la population active et assurer une bonne offre de main-d’œuvre aujourd'hui et à l’avenir aux employés de la N.-É. grâce à…</a:t>
          </a:r>
          <a:endParaRPr lang="en-US" sz="1600" dirty="0">
            <a:latin typeface="Calibri" panose="020F0502020204030204" pitchFamily="34" charset="0"/>
          </a:endParaRPr>
        </a:p>
      </dgm:t>
    </dgm:pt>
    <dgm:pt modelId="{BD05AD4A-04E5-4762-B358-52665522DFBD}" type="parTrans" cxnId="{EE5C39F1-1EF8-463F-A677-32ED8C7FCD55}">
      <dgm:prSet/>
      <dgm:spPr/>
      <dgm:t>
        <a:bodyPr/>
        <a:lstStyle/>
        <a:p>
          <a:endParaRPr lang="en-US" sz="1600">
            <a:latin typeface="Calibri" panose="020F0502020204030204" pitchFamily="34" charset="0"/>
          </a:endParaRPr>
        </a:p>
      </dgm:t>
    </dgm:pt>
    <dgm:pt modelId="{E62A51A5-5C75-4FB9-BE6E-A163FF5BDF25}" type="sibTrans" cxnId="{EE5C39F1-1EF8-463F-A677-32ED8C7FCD55}">
      <dgm:prSet/>
      <dgm:spPr/>
      <dgm:t>
        <a:bodyPr/>
        <a:lstStyle/>
        <a:p>
          <a:endParaRPr lang="en-US" sz="1600">
            <a:latin typeface="Calibri" panose="020F0502020204030204" pitchFamily="34" charset="0"/>
          </a:endParaRPr>
        </a:p>
      </dgm:t>
    </dgm:pt>
    <dgm:pt modelId="{454F1CBA-A09D-474D-85C0-BB35070C4105}">
      <dgm:prSet custT="1"/>
      <dgm:spPr/>
      <dgm:t>
        <a:bodyPr/>
        <a:lstStyle/>
        <a:p>
          <a:pPr rtl="0">
            <a:spcBef>
              <a:spcPts val="1200"/>
            </a:spcBef>
            <a:spcAft>
              <a:spcPts val="888"/>
            </a:spcAft>
          </a:pPr>
          <a:r>
            <a:rPr lang="en-US" sz="1600" b="0" i="0" baseline="0" dirty="0" smtClean="0">
              <a:latin typeface="Calibri" panose="020F0502020204030204" pitchFamily="34" charset="0"/>
            </a:rPr>
            <a:t>des services qui touchent le maximum de gens et sont faciles d’accès</a:t>
          </a:r>
          <a:endParaRPr lang="en-US" sz="1600" dirty="0">
            <a:latin typeface="Calibri" panose="020F0502020204030204" pitchFamily="34" charset="0"/>
          </a:endParaRPr>
        </a:p>
      </dgm:t>
    </dgm:pt>
    <dgm:pt modelId="{2A047A5C-5168-47A2-833E-3C0F732DB7D9}" type="sibTrans" cxnId="{C53927F4-7613-4185-93B7-7CF6F184DE4D}">
      <dgm:prSet/>
      <dgm:spPr/>
      <dgm:t>
        <a:bodyPr/>
        <a:lstStyle/>
        <a:p>
          <a:endParaRPr lang="en-US" sz="1600">
            <a:latin typeface="Calibri" panose="020F0502020204030204" pitchFamily="34" charset="0"/>
          </a:endParaRPr>
        </a:p>
      </dgm:t>
    </dgm:pt>
    <dgm:pt modelId="{43EC02C8-CB80-41ED-950B-3C2624F4B71F}" type="parTrans" cxnId="{C53927F4-7613-4185-93B7-7CF6F184DE4D}">
      <dgm:prSet/>
      <dgm:spPr/>
      <dgm:t>
        <a:bodyPr/>
        <a:lstStyle/>
        <a:p>
          <a:endParaRPr lang="en-US" sz="1600">
            <a:latin typeface="Calibri" panose="020F0502020204030204" pitchFamily="34" charset="0"/>
          </a:endParaRPr>
        </a:p>
      </dgm:t>
    </dgm:pt>
    <dgm:pt modelId="{CEF9248F-EC13-454B-AAF8-9C29620F2534}">
      <dgm:prSet custT="1"/>
      <dgm:spPr/>
      <dgm:t>
        <a:bodyPr/>
        <a:lstStyle/>
        <a:p>
          <a:pPr rtl="0">
            <a:spcBef>
              <a:spcPts val="1200"/>
            </a:spcBef>
            <a:spcAft>
              <a:spcPts val="888"/>
            </a:spcAft>
          </a:pPr>
          <a:r>
            <a:rPr lang="en-US" sz="1600" b="0" i="0" baseline="0" smtClean="0">
              <a:latin typeface="Calibri" panose="020F0502020204030204" pitchFamily="34" charset="0"/>
            </a:rPr>
            <a:t>l’excellence des services</a:t>
          </a:r>
          <a:endParaRPr lang="en-US" sz="1600" dirty="0">
            <a:latin typeface="Calibri" panose="020F0502020204030204" pitchFamily="34" charset="0"/>
          </a:endParaRPr>
        </a:p>
      </dgm:t>
    </dgm:pt>
    <dgm:pt modelId="{7BA01555-17ED-4262-886C-782671C93A8F}" type="sibTrans" cxnId="{6DB42D0F-0555-4EF8-BEA9-F3CE2D7D8563}">
      <dgm:prSet/>
      <dgm:spPr/>
      <dgm:t>
        <a:bodyPr/>
        <a:lstStyle/>
        <a:p>
          <a:endParaRPr lang="en-US" sz="1600">
            <a:latin typeface="Calibri" panose="020F0502020204030204" pitchFamily="34" charset="0"/>
          </a:endParaRPr>
        </a:p>
      </dgm:t>
    </dgm:pt>
    <dgm:pt modelId="{5443558E-5661-4042-A6E4-391BA4859F6A}" type="parTrans" cxnId="{6DB42D0F-0555-4EF8-BEA9-F3CE2D7D8563}">
      <dgm:prSet/>
      <dgm:spPr/>
      <dgm:t>
        <a:bodyPr/>
        <a:lstStyle/>
        <a:p>
          <a:endParaRPr lang="en-US" sz="1600">
            <a:latin typeface="Calibri" panose="020F0502020204030204" pitchFamily="34" charset="0"/>
          </a:endParaRPr>
        </a:p>
      </dgm:t>
    </dgm:pt>
    <dgm:pt modelId="{BE2D42E7-1256-47EF-ABBC-73C15874B595}">
      <dgm:prSet custT="1"/>
      <dgm:spPr/>
      <dgm:t>
        <a:bodyPr/>
        <a:lstStyle/>
        <a:p>
          <a:pPr rtl="0">
            <a:spcBef>
              <a:spcPts val="1200"/>
            </a:spcBef>
            <a:spcAft>
              <a:spcPts val="888"/>
            </a:spcAft>
          </a:pPr>
          <a:r>
            <a:rPr lang="en-US" sz="1600" dirty="0">
              <a:latin typeface="Calibri" panose="020F0502020204030204" pitchFamily="34" charset="0"/>
            </a:rPr>
            <a:t>une prestation de services axée sur les clients</a:t>
          </a:r>
        </a:p>
      </dgm:t>
    </dgm:pt>
    <dgm:pt modelId="{E5A78E1D-6B40-46D0-9C6D-BE20E4B4A2B3}" type="sibTrans" cxnId="{27492D0C-8CE4-4A54-A428-22FBADA72EF9}">
      <dgm:prSet/>
      <dgm:spPr/>
      <dgm:t>
        <a:bodyPr/>
        <a:lstStyle/>
        <a:p>
          <a:endParaRPr lang="en-US" sz="1600">
            <a:latin typeface="Calibri" panose="020F0502020204030204" pitchFamily="34" charset="0"/>
          </a:endParaRPr>
        </a:p>
      </dgm:t>
    </dgm:pt>
    <dgm:pt modelId="{A6B51F25-08CD-4B8A-9661-F9A1C4BFD169}" type="parTrans" cxnId="{27492D0C-8CE4-4A54-A428-22FBADA72EF9}">
      <dgm:prSet/>
      <dgm:spPr/>
      <dgm:t>
        <a:bodyPr/>
        <a:lstStyle/>
        <a:p>
          <a:endParaRPr lang="en-US" sz="1600">
            <a:latin typeface="Calibri" panose="020F0502020204030204" pitchFamily="34" charset="0"/>
          </a:endParaRPr>
        </a:p>
      </dgm:t>
    </dgm:pt>
    <dgm:pt modelId="{454F01A1-448F-49A1-A47D-54F888F31112}" type="pres">
      <dgm:prSet presAssocID="{A17F7D5D-47B3-4A43-9E3B-7E8E16DC903E}" presName="theList" presStyleCnt="0">
        <dgm:presLayoutVars>
          <dgm:dir/>
          <dgm:animLvl val="lvl"/>
          <dgm:resizeHandles val="exact"/>
        </dgm:presLayoutVars>
      </dgm:prSet>
      <dgm:spPr/>
      <dgm:t>
        <a:bodyPr/>
        <a:lstStyle/>
        <a:p>
          <a:endParaRPr lang="en-US"/>
        </a:p>
      </dgm:t>
    </dgm:pt>
    <dgm:pt modelId="{10BCE0BA-EE17-406C-A2A5-12946D9A1FD9}" type="pres">
      <dgm:prSet presAssocID="{43EA4619-7E19-4005-83D3-B4539922FB1F}" presName="compNode" presStyleCnt="0"/>
      <dgm:spPr/>
    </dgm:pt>
    <dgm:pt modelId="{187CDFDB-2728-47EE-B679-89852C682086}" type="pres">
      <dgm:prSet presAssocID="{43EA4619-7E19-4005-83D3-B4539922FB1F}" presName="noGeometry" presStyleCnt="0"/>
      <dgm:spPr/>
    </dgm:pt>
    <dgm:pt modelId="{419CC11E-F3D6-4834-81D2-E215888E1853}" type="pres">
      <dgm:prSet presAssocID="{43EA4619-7E19-4005-83D3-B4539922FB1F}" presName="childTextVisible" presStyleLbl="bgAccFollowNode1" presStyleIdx="0" presStyleCnt="1" custScaleX="153647" custScaleY="63450" custLinFactNeighborX="8744">
        <dgm:presLayoutVars>
          <dgm:bulletEnabled val="1"/>
        </dgm:presLayoutVars>
      </dgm:prSet>
      <dgm:spPr/>
      <dgm:t>
        <a:bodyPr/>
        <a:lstStyle/>
        <a:p>
          <a:endParaRPr lang="en-US"/>
        </a:p>
      </dgm:t>
    </dgm:pt>
    <dgm:pt modelId="{D34A1264-5130-4B36-BED2-CE1DBE40C749}" type="pres">
      <dgm:prSet presAssocID="{43EA4619-7E19-4005-83D3-B4539922FB1F}" presName="childTextHidden" presStyleLbl="bgAccFollowNode1" presStyleIdx="0" presStyleCnt="1"/>
      <dgm:spPr/>
      <dgm:t>
        <a:bodyPr/>
        <a:lstStyle/>
        <a:p>
          <a:endParaRPr lang="en-US"/>
        </a:p>
      </dgm:t>
    </dgm:pt>
    <dgm:pt modelId="{90D769D8-C8F5-43F4-AC5B-7782050A2B9B}" type="pres">
      <dgm:prSet presAssocID="{43EA4619-7E19-4005-83D3-B4539922FB1F}" presName="parentText" presStyleLbl="node1" presStyleIdx="0" presStyleCnt="1" custScaleX="132685" custScaleY="132227" custLinFactNeighborX="-70937" custLinFactNeighborY="-1066">
        <dgm:presLayoutVars>
          <dgm:chMax val="1"/>
          <dgm:bulletEnabled val="1"/>
        </dgm:presLayoutVars>
      </dgm:prSet>
      <dgm:spPr/>
      <dgm:t>
        <a:bodyPr/>
        <a:lstStyle/>
        <a:p>
          <a:endParaRPr lang="en-US"/>
        </a:p>
      </dgm:t>
    </dgm:pt>
  </dgm:ptLst>
  <dgm:cxnLst>
    <dgm:cxn modelId="{6DB42D0F-0555-4EF8-BEA9-F3CE2D7D8563}" srcId="{43EA4619-7E19-4005-83D3-B4539922FB1F}" destId="{CEF9248F-EC13-454B-AAF8-9C29620F2534}" srcOrd="1" destOrd="0" parTransId="{5443558E-5661-4042-A6E4-391BA4859F6A}" sibTransId="{7BA01555-17ED-4262-886C-782671C93A8F}"/>
    <dgm:cxn modelId="{ACB39FE5-626D-4997-9255-DA258BB0703D}" type="presOf" srcId="{43EA4619-7E19-4005-83D3-B4539922FB1F}" destId="{90D769D8-C8F5-43F4-AC5B-7782050A2B9B}" srcOrd="0" destOrd="0" presId="urn:microsoft.com/office/officeart/2005/8/layout/hProcess6"/>
    <dgm:cxn modelId="{216CD7FB-ED38-42CB-824C-19D646DD5636}" type="presOf" srcId="{BE2D42E7-1256-47EF-ABBC-73C15874B595}" destId="{419CC11E-F3D6-4834-81D2-E215888E1853}" srcOrd="0" destOrd="0" presId="urn:microsoft.com/office/officeart/2005/8/layout/hProcess6"/>
    <dgm:cxn modelId="{1FF7C41C-0728-48A2-B5AE-47C93FE08A76}" type="presOf" srcId="{454F1CBA-A09D-474D-85C0-BB35070C4105}" destId="{419CC11E-F3D6-4834-81D2-E215888E1853}" srcOrd="0" destOrd="2" presId="urn:microsoft.com/office/officeart/2005/8/layout/hProcess6"/>
    <dgm:cxn modelId="{27492D0C-8CE4-4A54-A428-22FBADA72EF9}" srcId="{43EA4619-7E19-4005-83D3-B4539922FB1F}" destId="{BE2D42E7-1256-47EF-ABBC-73C15874B595}" srcOrd="0" destOrd="0" parTransId="{A6B51F25-08CD-4B8A-9661-F9A1C4BFD169}" sibTransId="{E5A78E1D-6B40-46D0-9C6D-BE20E4B4A2B3}"/>
    <dgm:cxn modelId="{A800E782-7210-4A43-9EA0-32E66E382053}" type="presOf" srcId="{454F1CBA-A09D-474D-85C0-BB35070C4105}" destId="{D34A1264-5130-4B36-BED2-CE1DBE40C749}" srcOrd="1" destOrd="2" presId="urn:microsoft.com/office/officeart/2005/8/layout/hProcess6"/>
    <dgm:cxn modelId="{DDDDBA89-E357-4A4E-B29A-D554557DA03A}" type="presOf" srcId="{A17F7D5D-47B3-4A43-9E3B-7E8E16DC903E}" destId="{454F01A1-448F-49A1-A47D-54F888F31112}" srcOrd="0" destOrd="0" presId="urn:microsoft.com/office/officeart/2005/8/layout/hProcess6"/>
    <dgm:cxn modelId="{C6736BBA-095B-40B8-98A0-D5D9EB514509}" type="presOf" srcId="{CEF9248F-EC13-454B-AAF8-9C29620F2534}" destId="{419CC11E-F3D6-4834-81D2-E215888E1853}" srcOrd="0" destOrd="1" presId="urn:microsoft.com/office/officeart/2005/8/layout/hProcess6"/>
    <dgm:cxn modelId="{C53927F4-7613-4185-93B7-7CF6F184DE4D}" srcId="{43EA4619-7E19-4005-83D3-B4539922FB1F}" destId="{454F1CBA-A09D-474D-85C0-BB35070C4105}" srcOrd="2" destOrd="0" parTransId="{43EC02C8-CB80-41ED-950B-3C2624F4B71F}" sibTransId="{2A047A5C-5168-47A2-833E-3C0F732DB7D9}"/>
    <dgm:cxn modelId="{62511452-83CE-468E-A945-1C082FB1FBE2}" type="presOf" srcId="{BE2D42E7-1256-47EF-ABBC-73C15874B595}" destId="{D34A1264-5130-4B36-BED2-CE1DBE40C749}" srcOrd="1" destOrd="0" presId="urn:microsoft.com/office/officeart/2005/8/layout/hProcess6"/>
    <dgm:cxn modelId="{27ABA5C9-E938-4DDF-AD5D-0F5F7D6C21E3}" type="presOf" srcId="{CEF9248F-EC13-454B-AAF8-9C29620F2534}" destId="{D34A1264-5130-4B36-BED2-CE1DBE40C749}" srcOrd="1" destOrd="1" presId="urn:microsoft.com/office/officeart/2005/8/layout/hProcess6"/>
    <dgm:cxn modelId="{EE5C39F1-1EF8-463F-A677-32ED8C7FCD55}" srcId="{A17F7D5D-47B3-4A43-9E3B-7E8E16DC903E}" destId="{43EA4619-7E19-4005-83D3-B4539922FB1F}" srcOrd="0" destOrd="0" parTransId="{BD05AD4A-04E5-4762-B358-52665522DFBD}" sibTransId="{E62A51A5-5C75-4FB9-BE6E-A163FF5BDF25}"/>
    <dgm:cxn modelId="{CEC99B6C-96E8-456A-9BDE-898924614B27}" type="presParOf" srcId="{454F01A1-448F-49A1-A47D-54F888F31112}" destId="{10BCE0BA-EE17-406C-A2A5-12946D9A1FD9}" srcOrd="0" destOrd="0" presId="urn:microsoft.com/office/officeart/2005/8/layout/hProcess6"/>
    <dgm:cxn modelId="{CEC86310-E701-4A4B-AD10-8268381C8858}" type="presParOf" srcId="{10BCE0BA-EE17-406C-A2A5-12946D9A1FD9}" destId="{187CDFDB-2728-47EE-B679-89852C682086}" srcOrd="0" destOrd="0" presId="urn:microsoft.com/office/officeart/2005/8/layout/hProcess6"/>
    <dgm:cxn modelId="{604D01D7-91D4-4DAC-A17B-7115F33CD92A}" type="presParOf" srcId="{10BCE0BA-EE17-406C-A2A5-12946D9A1FD9}" destId="{419CC11E-F3D6-4834-81D2-E215888E1853}" srcOrd="1" destOrd="0" presId="urn:microsoft.com/office/officeart/2005/8/layout/hProcess6"/>
    <dgm:cxn modelId="{A4A180F3-21CB-4DDB-9770-422CD9D7E5CD}" type="presParOf" srcId="{10BCE0BA-EE17-406C-A2A5-12946D9A1FD9}" destId="{D34A1264-5130-4B36-BED2-CE1DBE40C749}" srcOrd="2" destOrd="0" presId="urn:microsoft.com/office/officeart/2005/8/layout/hProcess6"/>
    <dgm:cxn modelId="{68948347-FA4B-4C06-89EC-282F65487FBF}" type="presParOf" srcId="{10BCE0BA-EE17-406C-A2A5-12946D9A1FD9}" destId="{90D769D8-C8F5-43F4-AC5B-7782050A2B9B}"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D8974B-FBD9-4609-AD11-73DB2804EA39}"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B8F421A6-9177-4375-8262-B2EB43075EFC}">
      <dgm:prSet custT="1"/>
      <dgm:spPr/>
      <dgm:t>
        <a:bodyPr/>
        <a:lstStyle/>
        <a:p>
          <a:pPr rtl="0"/>
          <a:r>
            <a:rPr lang="en-US" sz="1900" baseline="0" dirty="0" smtClean="0"/>
            <a:t>poursuivre les discussions avec le MSC, le MEDPE, les conseils scolaires</a:t>
          </a:r>
          <a:endParaRPr lang="en-US" sz="1900" baseline="0" dirty="0"/>
        </a:p>
      </dgm:t>
    </dgm:pt>
    <dgm:pt modelId="{CAE8AFFD-7495-4563-B567-7F7EC3D28627}" type="parTrans" cxnId="{326E9D0C-79A8-4FC3-8CBC-00311285F7B9}">
      <dgm:prSet/>
      <dgm:spPr/>
      <dgm:t>
        <a:bodyPr/>
        <a:lstStyle/>
        <a:p>
          <a:endParaRPr lang="en-US"/>
        </a:p>
      </dgm:t>
    </dgm:pt>
    <dgm:pt modelId="{FDDB494C-8258-449D-86E1-3DD1892E820A}" type="sibTrans" cxnId="{326E9D0C-79A8-4FC3-8CBC-00311285F7B9}">
      <dgm:prSet/>
      <dgm:spPr/>
      <dgm:t>
        <a:bodyPr/>
        <a:lstStyle/>
        <a:p>
          <a:endParaRPr lang="en-US"/>
        </a:p>
      </dgm:t>
    </dgm:pt>
    <dgm:pt modelId="{CF2A4AB9-3CC1-467B-9DDE-C158193B6793}">
      <dgm:prSet custT="1"/>
      <dgm:spPr/>
      <dgm:t>
        <a:bodyPr/>
        <a:lstStyle/>
        <a:p>
          <a:pPr rtl="0"/>
          <a:r>
            <a:rPr lang="en-US" sz="1900" b="0" i="0" baseline="0" dirty="0" smtClean="0"/>
            <a:t>mettre à contribution les entreprises, les organismes d’apprentissage communautaire, le NSCC</a:t>
          </a:r>
          <a:endParaRPr lang="en-US" sz="1900" baseline="0" dirty="0"/>
        </a:p>
      </dgm:t>
    </dgm:pt>
    <dgm:pt modelId="{6FFC0A8B-CF42-4121-837C-7FE18DEB54E1}" type="parTrans" cxnId="{BDFFF5F7-AD11-4444-A9F2-41E62BE8F6F7}">
      <dgm:prSet/>
      <dgm:spPr/>
      <dgm:t>
        <a:bodyPr/>
        <a:lstStyle/>
        <a:p>
          <a:endParaRPr lang="en-US"/>
        </a:p>
      </dgm:t>
    </dgm:pt>
    <dgm:pt modelId="{2E132681-A917-459C-A782-14B454646398}" type="sibTrans" cxnId="{BDFFF5F7-AD11-4444-A9F2-41E62BE8F6F7}">
      <dgm:prSet/>
      <dgm:spPr/>
      <dgm:t>
        <a:bodyPr/>
        <a:lstStyle/>
        <a:p>
          <a:endParaRPr lang="en-US"/>
        </a:p>
      </dgm:t>
    </dgm:pt>
    <dgm:pt modelId="{4D2FF862-0021-4B5E-B2BC-42041FA048F0}">
      <dgm:prSet custT="1"/>
      <dgm:spPr/>
      <dgm:t>
        <a:bodyPr/>
        <a:lstStyle/>
        <a:p>
          <a:pPr rtl="0"/>
          <a:r>
            <a:rPr lang="en-US" sz="1800" b="0" i="0" baseline="0" dirty="0" smtClean="0"/>
            <a:t>poursuivre le travail sur le système virtuel, les IMT, l’agrément, les ressources standardisées et les normes pour les services</a:t>
          </a:r>
          <a:endParaRPr lang="en-US" sz="1800" dirty="0"/>
        </a:p>
      </dgm:t>
    </dgm:pt>
    <dgm:pt modelId="{E1E0D56F-4DDF-468C-AD62-A284B9170EB7}" type="parTrans" cxnId="{E6152F95-C1C0-4AA4-A9C5-ED67FCC07E1F}">
      <dgm:prSet/>
      <dgm:spPr/>
      <dgm:t>
        <a:bodyPr/>
        <a:lstStyle/>
        <a:p>
          <a:endParaRPr lang="en-US"/>
        </a:p>
      </dgm:t>
    </dgm:pt>
    <dgm:pt modelId="{3B125A29-9603-4DC8-8660-0A26A7222DCA}" type="sibTrans" cxnId="{E6152F95-C1C0-4AA4-A9C5-ED67FCC07E1F}">
      <dgm:prSet/>
      <dgm:spPr/>
      <dgm:t>
        <a:bodyPr/>
        <a:lstStyle/>
        <a:p>
          <a:endParaRPr lang="en-US"/>
        </a:p>
      </dgm:t>
    </dgm:pt>
    <dgm:pt modelId="{A79F4E2F-26BF-4CD2-8EAC-749BD85CCD61}">
      <dgm:prSet custT="1"/>
      <dgm:spPr/>
      <dgm:t>
        <a:bodyPr/>
        <a:lstStyle/>
        <a:p>
          <a:pPr rtl="0"/>
          <a:r>
            <a:rPr lang="en-US" sz="1900" b="0" i="0" baseline="0" dirty="0" smtClean="0"/>
            <a:t>achever le travail sur le modèle de prestation de services</a:t>
          </a:r>
          <a:endParaRPr lang="en-US" sz="1900" baseline="0" dirty="0"/>
        </a:p>
      </dgm:t>
    </dgm:pt>
    <dgm:pt modelId="{700F3720-F221-4F8D-B6B6-807C37D800C9}" type="parTrans" cxnId="{97C7FE41-00C5-4BED-ADC1-5C70B563F4FE}">
      <dgm:prSet/>
      <dgm:spPr/>
      <dgm:t>
        <a:bodyPr/>
        <a:lstStyle/>
        <a:p>
          <a:endParaRPr lang="en-US"/>
        </a:p>
      </dgm:t>
    </dgm:pt>
    <dgm:pt modelId="{18BE3C3E-9AAA-4C04-9D60-8C9B17819C81}" type="sibTrans" cxnId="{97C7FE41-00C5-4BED-ADC1-5C70B563F4FE}">
      <dgm:prSet/>
      <dgm:spPr/>
      <dgm:t>
        <a:bodyPr/>
        <a:lstStyle/>
        <a:p>
          <a:endParaRPr lang="en-US"/>
        </a:p>
      </dgm:t>
    </dgm:pt>
    <dgm:pt modelId="{CAC619CC-D282-4B53-9C3B-AD4F3B67315F}">
      <dgm:prSet custT="1"/>
      <dgm:spPr/>
      <dgm:t>
        <a:bodyPr/>
        <a:lstStyle/>
        <a:p>
          <a:pPr rtl="0"/>
          <a:r>
            <a:rPr lang="en-US" sz="1900" dirty="0" smtClean="0"/>
            <a:t>développer les options pour le gouvernement</a:t>
          </a:r>
          <a:endParaRPr lang="en-US" sz="1900" dirty="0"/>
        </a:p>
      </dgm:t>
    </dgm:pt>
    <dgm:pt modelId="{F5F9BA90-DA89-45D1-8462-89D5EEDD82BE}" type="parTrans" cxnId="{EC7CF14C-B66A-4E94-9EE3-50ABD0E2FD15}">
      <dgm:prSet/>
      <dgm:spPr/>
      <dgm:t>
        <a:bodyPr/>
        <a:lstStyle/>
        <a:p>
          <a:endParaRPr lang="en-US"/>
        </a:p>
      </dgm:t>
    </dgm:pt>
    <dgm:pt modelId="{5CB98774-D3D7-4758-B4D6-BEBAE24C1707}" type="sibTrans" cxnId="{EC7CF14C-B66A-4E94-9EE3-50ABD0E2FD15}">
      <dgm:prSet/>
      <dgm:spPr/>
      <dgm:t>
        <a:bodyPr/>
        <a:lstStyle/>
        <a:p>
          <a:endParaRPr lang="en-US"/>
        </a:p>
      </dgm:t>
    </dgm:pt>
    <dgm:pt modelId="{02DCC738-4F02-415F-A7CC-89E6C4EB0F9E}">
      <dgm:prSet custT="1"/>
      <dgm:spPr/>
      <dgm:t>
        <a:bodyPr/>
        <a:lstStyle/>
        <a:p>
          <a:r>
            <a:rPr lang="en-US" sz="1800" dirty="0" smtClean="0"/>
            <a:t>continuer de vous mettre à contribution sur les outils communs, la marque, etc. et le </a:t>
          </a:r>
          <a:r>
            <a:rPr lang="en-US" sz="1800" b="1" dirty="0" smtClean="0"/>
            <a:t>processus de transition</a:t>
          </a:r>
          <a:endParaRPr lang="en-US" sz="1800" b="1" dirty="0"/>
        </a:p>
      </dgm:t>
    </dgm:pt>
    <dgm:pt modelId="{FD2D6D19-99B2-498D-94F0-7C6492C1D9EB}" type="parTrans" cxnId="{B9EC5119-E39F-4F21-B095-1FCC55FD5F65}">
      <dgm:prSet/>
      <dgm:spPr/>
      <dgm:t>
        <a:bodyPr/>
        <a:lstStyle/>
        <a:p>
          <a:endParaRPr lang="en-US"/>
        </a:p>
      </dgm:t>
    </dgm:pt>
    <dgm:pt modelId="{9F9AAC77-92E7-45BC-B3A9-73A3ECD29A98}" type="sibTrans" cxnId="{B9EC5119-E39F-4F21-B095-1FCC55FD5F65}">
      <dgm:prSet/>
      <dgm:spPr/>
      <dgm:t>
        <a:bodyPr/>
        <a:lstStyle/>
        <a:p>
          <a:endParaRPr lang="en-US"/>
        </a:p>
      </dgm:t>
    </dgm:pt>
    <dgm:pt modelId="{02910870-3A35-4DB0-BFA2-7F0FAF3CD30F}" type="pres">
      <dgm:prSet presAssocID="{A7D8974B-FBD9-4609-AD11-73DB2804EA39}" presName="Name0" presStyleCnt="0">
        <dgm:presLayoutVars>
          <dgm:dir/>
          <dgm:resizeHandles/>
        </dgm:presLayoutVars>
      </dgm:prSet>
      <dgm:spPr/>
      <dgm:t>
        <a:bodyPr/>
        <a:lstStyle/>
        <a:p>
          <a:endParaRPr lang="en-US"/>
        </a:p>
      </dgm:t>
    </dgm:pt>
    <dgm:pt modelId="{031BACEF-7395-4338-81E7-4AA48576FA43}" type="pres">
      <dgm:prSet presAssocID="{B8F421A6-9177-4375-8262-B2EB43075EFC}" presName="compNode" presStyleCnt="0"/>
      <dgm:spPr/>
    </dgm:pt>
    <dgm:pt modelId="{CB19546F-8277-428B-8803-88FB5A05FD7C}" type="pres">
      <dgm:prSet presAssocID="{B8F421A6-9177-4375-8262-B2EB43075EFC}" presName="dummyConnPt" presStyleCnt="0"/>
      <dgm:spPr/>
    </dgm:pt>
    <dgm:pt modelId="{24216479-5D15-4CF0-9CD1-8EE57775D706}" type="pres">
      <dgm:prSet presAssocID="{B8F421A6-9177-4375-8262-B2EB43075EFC}" presName="node" presStyleLbl="node1" presStyleIdx="0" presStyleCnt="6">
        <dgm:presLayoutVars>
          <dgm:bulletEnabled val="1"/>
        </dgm:presLayoutVars>
      </dgm:prSet>
      <dgm:spPr/>
      <dgm:t>
        <a:bodyPr/>
        <a:lstStyle/>
        <a:p>
          <a:endParaRPr lang="en-US"/>
        </a:p>
      </dgm:t>
    </dgm:pt>
    <dgm:pt modelId="{E3CA705A-6721-4A04-A969-8EB01B0CFEEB}" type="pres">
      <dgm:prSet presAssocID="{FDDB494C-8258-449D-86E1-3DD1892E820A}" presName="sibTrans" presStyleLbl="bgSibTrans2D1" presStyleIdx="0" presStyleCnt="5"/>
      <dgm:spPr/>
      <dgm:t>
        <a:bodyPr/>
        <a:lstStyle/>
        <a:p>
          <a:endParaRPr lang="en-US"/>
        </a:p>
      </dgm:t>
    </dgm:pt>
    <dgm:pt modelId="{71976535-D413-45EA-BC2F-40872CFD9694}" type="pres">
      <dgm:prSet presAssocID="{CF2A4AB9-3CC1-467B-9DDE-C158193B6793}" presName="compNode" presStyleCnt="0"/>
      <dgm:spPr/>
    </dgm:pt>
    <dgm:pt modelId="{DA4BF791-021A-4498-B6B6-26CEA18A9925}" type="pres">
      <dgm:prSet presAssocID="{CF2A4AB9-3CC1-467B-9DDE-C158193B6793}" presName="dummyConnPt" presStyleCnt="0"/>
      <dgm:spPr/>
    </dgm:pt>
    <dgm:pt modelId="{E5BFC9F3-4614-4EE7-AD42-DD3BFF522345}" type="pres">
      <dgm:prSet presAssocID="{CF2A4AB9-3CC1-467B-9DDE-C158193B6793}" presName="node" presStyleLbl="node1" presStyleIdx="1" presStyleCnt="6" custScaleX="114456">
        <dgm:presLayoutVars>
          <dgm:bulletEnabled val="1"/>
        </dgm:presLayoutVars>
      </dgm:prSet>
      <dgm:spPr/>
      <dgm:t>
        <a:bodyPr/>
        <a:lstStyle/>
        <a:p>
          <a:endParaRPr lang="en-US"/>
        </a:p>
      </dgm:t>
    </dgm:pt>
    <dgm:pt modelId="{B62FEFEB-1BA2-4CB5-851D-A02B9082FB98}" type="pres">
      <dgm:prSet presAssocID="{2E132681-A917-459C-A782-14B454646398}" presName="sibTrans" presStyleLbl="bgSibTrans2D1" presStyleIdx="1" presStyleCnt="5"/>
      <dgm:spPr/>
      <dgm:t>
        <a:bodyPr/>
        <a:lstStyle/>
        <a:p>
          <a:endParaRPr lang="en-US"/>
        </a:p>
      </dgm:t>
    </dgm:pt>
    <dgm:pt modelId="{70A2CC68-AB8F-4C6C-9896-8A5AECBC3816}" type="pres">
      <dgm:prSet presAssocID="{4D2FF862-0021-4B5E-B2BC-42041FA048F0}" presName="compNode" presStyleCnt="0"/>
      <dgm:spPr/>
    </dgm:pt>
    <dgm:pt modelId="{B8F53369-1DC4-4FF3-A320-9102F75FA000}" type="pres">
      <dgm:prSet presAssocID="{4D2FF862-0021-4B5E-B2BC-42041FA048F0}" presName="dummyConnPt" presStyleCnt="0"/>
      <dgm:spPr/>
    </dgm:pt>
    <dgm:pt modelId="{783067EC-A4FC-4BCD-9E32-13E4BA0FD530}" type="pres">
      <dgm:prSet presAssocID="{4D2FF862-0021-4B5E-B2BC-42041FA048F0}" presName="node" presStyleLbl="node1" presStyleIdx="2" presStyleCnt="6" custScaleX="131931">
        <dgm:presLayoutVars>
          <dgm:bulletEnabled val="1"/>
        </dgm:presLayoutVars>
      </dgm:prSet>
      <dgm:spPr/>
      <dgm:t>
        <a:bodyPr/>
        <a:lstStyle/>
        <a:p>
          <a:endParaRPr lang="en-US"/>
        </a:p>
      </dgm:t>
    </dgm:pt>
    <dgm:pt modelId="{8FE05F21-E36B-4031-B28B-F86EE593D4EB}" type="pres">
      <dgm:prSet presAssocID="{3B125A29-9603-4DC8-8660-0A26A7222DCA}" presName="sibTrans" presStyleLbl="bgSibTrans2D1" presStyleIdx="2" presStyleCnt="5"/>
      <dgm:spPr/>
      <dgm:t>
        <a:bodyPr/>
        <a:lstStyle/>
        <a:p>
          <a:endParaRPr lang="en-US"/>
        </a:p>
      </dgm:t>
    </dgm:pt>
    <dgm:pt modelId="{28D5FC08-1864-410B-90E8-108493BB8F51}" type="pres">
      <dgm:prSet presAssocID="{A79F4E2F-26BF-4CD2-8EAC-749BD85CCD61}" presName="compNode" presStyleCnt="0"/>
      <dgm:spPr/>
    </dgm:pt>
    <dgm:pt modelId="{57F19A3F-F90D-4601-B2DD-C55A895AD59E}" type="pres">
      <dgm:prSet presAssocID="{A79F4E2F-26BF-4CD2-8EAC-749BD85CCD61}" presName="dummyConnPt" presStyleCnt="0"/>
      <dgm:spPr/>
    </dgm:pt>
    <dgm:pt modelId="{0D961FAC-0A76-4C1F-978F-22E5315A0185}" type="pres">
      <dgm:prSet presAssocID="{A79F4E2F-26BF-4CD2-8EAC-749BD85CCD61}" presName="node" presStyleLbl="node1" presStyleIdx="3" presStyleCnt="6">
        <dgm:presLayoutVars>
          <dgm:bulletEnabled val="1"/>
        </dgm:presLayoutVars>
      </dgm:prSet>
      <dgm:spPr/>
      <dgm:t>
        <a:bodyPr/>
        <a:lstStyle/>
        <a:p>
          <a:endParaRPr lang="en-US"/>
        </a:p>
      </dgm:t>
    </dgm:pt>
    <dgm:pt modelId="{FAD9984E-C8CA-4B5F-A425-20F50CB51184}" type="pres">
      <dgm:prSet presAssocID="{18BE3C3E-9AAA-4C04-9D60-8C9B17819C81}" presName="sibTrans" presStyleLbl="bgSibTrans2D1" presStyleIdx="3" presStyleCnt="5"/>
      <dgm:spPr/>
      <dgm:t>
        <a:bodyPr/>
        <a:lstStyle/>
        <a:p>
          <a:endParaRPr lang="en-US"/>
        </a:p>
      </dgm:t>
    </dgm:pt>
    <dgm:pt modelId="{1BB8E227-4E12-4CDA-91CC-75279AE8BDEB}" type="pres">
      <dgm:prSet presAssocID="{CAC619CC-D282-4B53-9C3B-AD4F3B67315F}" presName="compNode" presStyleCnt="0"/>
      <dgm:spPr/>
    </dgm:pt>
    <dgm:pt modelId="{8F5745A9-AB07-4561-BE84-A213BC0229E8}" type="pres">
      <dgm:prSet presAssocID="{CAC619CC-D282-4B53-9C3B-AD4F3B67315F}" presName="dummyConnPt" presStyleCnt="0"/>
      <dgm:spPr/>
    </dgm:pt>
    <dgm:pt modelId="{01DADAB0-F98A-4B63-8876-DF6651EAEA85}" type="pres">
      <dgm:prSet presAssocID="{CAC619CC-D282-4B53-9C3B-AD4F3B67315F}" presName="node" presStyleLbl="node1" presStyleIdx="4" presStyleCnt="6">
        <dgm:presLayoutVars>
          <dgm:bulletEnabled val="1"/>
        </dgm:presLayoutVars>
      </dgm:prSet>
      <dgm:spPr/>
      <dgm:t>
        <a:bodyPr/>
        <a:lstStyle/>
        <a:p>
          <a:endParaRPr lang="en-US"/>
        </a:p>
      </dgm:t>
    </dgm:pt>
    <dgm:pt modelId="{E957CAD5-77E6-4C61-9FE4-0986E9841E0E}" type="pres">
      <dgm:prSet presAssocID="{5CB98774-D3D7-4758-B4D6-BEBAE24C1707}" presName="sibTrans" presStyleLbl="bgSibTrans2D1" presStyleIdx="4" presStyleCnt="5"/>
      <dgm:spPr/>
      <dgm:t>
        <a:bodyPr/>
        <a:lstStyle/>
        <a:p>
          <a:endParaRPr lang="en-US"/>
        </a:p>
      </dgm:t>
    </dgm:pt>
    <dgm:pt modelId="{C0785FD9-5624-4A9C-9773-ADEF8776C165}" type="pres">
      <dgm:prSet presAssocID="{02DCC738-4F02-415F-A7CC-89E6C4EB0F9E}" presName="compNode" presStyleCnt="0"/>
      <dgm:spPr/>
    </dgm:pt>
    <dgm:pt modelId="{22977CFF-0A74-49CC-B078-F1E1418145C4}" type="pres">
      <dgm:prSet presAssocID="{02DCC738-4F02-415F-A7CC-89E6C4EB0F9E}" presName="dummyConnPt" presStyleCnt="0"/>
      <dgm:spPr/>
    </dgm:pt>
    <dgm:pt modelId="{80E81D55-09D5-445D-A66C-0C7632AC128C}" type="pres">
      <dgm:prSet presAssocID="{02DCC738-4F02-415F-A7CC-89E6C4EB0F9E}" presName="node" presStyleLbl="node1" presStyleIdx="5" presStyleCnt="6" custScaleX="112149">
        <dgm:presLayoutVars>
          <dgm:bulletEnabled val="1"/>
        </dgm:presLayoutVars>
      </dgm:prSet>
      <dgm:spPr/>
      <dgm:t>
        <a:bodyPr/>
        <a:lstStyle/>
        <a:p>
          <a:endParaRPr lang="en-US"/>
        </a:p>
      </dgm:t>
    </dgm:pt>
  </dgm:ptLst>
  <dgm:cxnLst>
    <dgm:cxn modelId="{E877D558-A07E-46FC-9986-62C9BB6038D1}" type="presOf" srcId="{3B125A29-9603-4DC8-8660-0A26A7222DCA}" destId="{8FE05F21-E36B-4031-B28B-F86EE593D4EB}" srcOrd="0" destOrd="0" presId="urn:microsoft.com/office/officeart/2005/8/layout/bProcess4"/>
    <dgm:cxn modelId="{97C7FE41-00C5-4BED-ADC1-5C70B563F4FE}" srcId="{A7D8974B-FBD9-4609-AD11-73DB2804EA39}" destId="{A79F4E2F-26BF-4CD2-8EAC-749BD85CCD61}" srcOrd="3" destOrd="0" parTransId="{700F3720-F221-4F8D-B6B6-807C37D800C9}" sibTransId="{18BE3C3E-9AAA-4C04-9D60-8C9B17819C81}"/>
    <dgm:cxn modelId="{C4F61DDA-B6BA-4017-A8F9-19AD7CE45D9D}" type="presOf" srcId="{4D2FF862-0021-4B5E-B2BC-42041FA048F0}" destId="{783067EC-A4FC-4BCD-9E32-13E4BA0FD530}" srcOrd="0" destOrd="0" presId="urn:microsoft.com/office/officeart/2005/8/layout/bProcess4"/>
    <dgm:cxn modelId="{F763D9AC-BC22-416B-95BE-BABC2DCDC7A0}" type="presOf" srcId="{CF2A4AB9-3CC1-467B-9DDE-C158193B6793}" destId="{E5BFC9F3-4614-4EE7-AD42-DD3BFF522345}" srcOrd="0" destOrd="0" presId="urn:microsoft.com/office/officeart/2005/8/layout/bProcess4"/>
    <dgm:cxn modelId="{EC7CF14C-B66A-4E94-9EE3-50ABD0E2FD15}" srcId="{A7D8974B-FBD9-4609-AD11-73DB2804EA39}" destId="{CAC619CC-D282-4B53-9C3B-AD4F3B67315F}" srcOrd="4" destOrd="0" parTransId="{F5F9BA90-DA89-45D1-8462-89D5EEDD82BE}" sibTransId="{5CB98774-D3D7-4758-B4D6-BEBAE24C1707}"/>
    <dgm:cxn modelId="{946299CF-F84C-478D-A5B9-07DEBE260CB1}" type="presOf" srcId="{5CB98774-D3D7-4758-B4D6-BEBAE24C1707}" destId="{E957CAD5-77E6-4C61-9FE4-0986E9841E0E}" srcOrd="0" destOrd="0" presId="urn:microsoft.com/office/officeart/2005/8/layout/bProcess4"/>
    <dgm:cxn modelId="{A59B47A6-1EB2-43DF-8BDC-0028EB395767}" type="presOf" srcId="{02DCC738-4F02-415F-A7CC-89E6C4EB0F9E}" destId="{80E81D55-09D5-445D-A66C-0C7632AC128C}" srcOrd="0" destOrd="0" presId="urn:microsoft.com/office/officeart/2005/8/layout/bProcess4"/>
    <dgm:cxn modelId="{B9EC5119-E39F-4F21-B095-1FCC55FD5F65}" srcId="{A7D8974B-FBD9-4609-AD11-73DB2804EA39}" destId="{02DCC738-4F02-415F-A7CC-89E6C4EB0F9E}" srcOrd="5" destOrd="0" parTransId="{FD2D6D19-99B2-498D-94F0-7C6492C1D9EB}" sibTransId="{9F9AAC77-92E7-45BC-B3A9-73A3ECD29A98}"/>
    <dgm:cxn modelId="{2327471A-EE9B-4CE0-8D2C-25A06C0FCF10}" type="presOf" srcId="{CAC619CC-D282-4B53-9C3B-AD4F3B67315F}" destId="{01DADAB0-F98A-4B63-8876-DF6651EAEA85}" srcOrd="0" destOrd="0" presId="urn:microsoft.com/office/officeart/2005/8/layout/bProcess4"/>
    <dgm:cxn modelId="{C46BB795-ABC9-4EE4-86F7-53BD14284CBA}" type="presOf" srcId="{A79F4E2F-26BF-4CD2-8EAC-749BD85CCD61}" destId="{0D961FAC-0A76-4C1F-978F-22E5315A0185}" srcOrd="0" destOrd="0" presId="urn:microsoft.com/office/officeart/2005/8/layout/bProcess4"/>
    <dgm:cxn modelId="{E6152F95-C1C0-4AA4-A9C5-ED67FCC07E1F}" srcId="{A7D8974B-FBD9-4609-AD11-73DB2804EA39}" destId="{4D2FF862-0021-4B5E-B2BC-42041FA048F0}" srcOrd="2" destOrd="0" parTransId="{E1E0D56F-4DDF-468C-AD62-A284B9170EB7}" sibTransId="{3B125A29-9603-4DC8-8660-0A26A7222DCA}"/>
    <dgm:cxn modelId="{01CCA136-DD13-4395-9145-1109446ADD2F}" type="presOf" srcId="{18BE3C3E-9AAA-4C04-9D60-8C9B17819C81}" destId="{FAD9984E-C8CA-4B5F-A425-20F50CB51184}" srcOrd="0" destOrd="0" presId="urn:microsoft.com/office/officeart/2005/8/layout/bProcess4"/>
    <dgm:cxn modelId="{0361F6A1-DFB9-4F3A-8E0D-C960533DDB8C}" type="presOf" srcId="{B8F421A6-9177-4375-8262-B2EB43075EFC}" destId="{24216479-5D15-4CF0-9CD1-8EE57775D706}" srcOrd="0" destOrd="0" presId="urn:microsoft.com/office/officeart/2005/8/layout/bProcess4"/>
    <dgm:cxn modelId="{3A2D596D-0A3D-4522-9EFB-4BD76730C80C}" type="presOf" srcId="{FDDB494C-8258-449D-86E1-3DD1892E820A}" destId="{E3CA705A-6721-4A04-A969-8EB01B0CFEEB}" srcOrd="0" destOrd="0" presId="urn:microsoft.com/office/officeart/2005/8/layout/bProcess4"/>
    <dgm:cxn modelId="{BDFFF5F7-AD11-4444-A9F2-41E62BE8F6F7}" srcId="{A7D8974B-FBD9-4609-AD11-73DB2804EA39}" destId="{CF2A4AB9-3CC1-467B-9DDE-C158193B6793}" srcOrd="1" destOrd="0" parTransId="{6FFC0A8B-CF42-4121-837C-7FE18DEB54E1}" sibTransId="{2E132681-A917-459C-A782-14B454646398}"/>
    <dgm:cxn modelId="{326E9D0C-79A8-4FC3-8CBC-00311285F7B9}" srcId="{A7D8974B-FBD9-4609-AD11-73DB2804EA39}" destId="{B8F421A6-9177-4375-8262-B2EB43075EFC}" srcOrd="0" destOrd="0" parTransId="{CAE8AFFD-7495-4563-B567-7F7EC3D28627}" sibTransId="{FDDB494C-8258-449D-86E1-3DD1892E820A}"/>
    <dgm:cxn modelId="{CEE2D42F-A510-4BF8-8A06-809FE5AA144D}" type="presOf" srcId="{A7D8974B-FBD9-4609-AD11-73DB2804EA39}" destId="{02910870-3A35-4DB0-BFA2-7F0FAF3CD30F}" srcOrd="0" destOrd="0" presId="urn:microsoft.com/office/officeart/2005/8/layout/bProcess4"/>
    <dgm:cxn modelId="{B2D2F5AA-6210-4BB5-A30A-F6A602CDD95B}" type="presOf" srcId="{2E132681-A917-459C-A782-14B454646398}" destId="{B62FEFEB-1BA2-4CB5-851D-A02B9082FB98}" srcOrd="0" destOrd="0" presId="urn:microsoft.com/office/officeart/2005/8/layout/bProcess4"/>
    <dgm:cxn modelId="{3BF0F78C-3A92-4FB9-8FAF-BFCE770FA728}" type="presParOf" srcId="{02910870-3A35-4DB0-BFA2-7F0FAF3CD30F}" destId="{031BACEF-7395-4338-81E7-4AA48576FA43}" srcOrd="0" destOrd="0" presId="urn:microsoft.com/office/officeart/2005/8/layout/bProcess4"/>
    <dgm:cxn modelId="{8EF08561-33AF-4628-8160-7BCDB559AEB2}" type="presParOf" srcId="{031BACEF-7395-4338-81E7-4AA48576FA43}" destId="{CB19546F-8277-428B-8803-88FB5A05FD7C}" srcOrd="0" destOrd="0" presId="urn:microsoft.com/office/officeart/2005/8/layout/bProcess4"/>
    <dgm:cxn modelId="{8B90401D-0DC7-43C5-9CFA-68EE5629C395}" type="presParOf" srcId="{031BACEF-7395-4338-81E7-4AA48576FA43}" destId="{24216479-5D15-4CF0-9CD1-8EE57775D706}" srcOrd="1" destOrd="0" presId="urn:microsoft.com/office/officeart/2005/8/layout/bProcess4"/>
    <dgm:cxn modelId="{3430DF0C-4228-4634-888D-3FF8F9396CC2}" type="presParOf" srcId="{02910870-3A35-4DB0-BFA2-7F0FAF3CD30F}" destId="{E3CA705A-6721-4A04-A969-8EB01B0CFEEB}" srcOrd="1" destOrd="0" presId="urn:microsoft.com/office/officeart/2005/8/layout/bProcess4"/>
    <dgm:cxn modelId="{FCA3DDD9-8340-4E4D-91A3-FF2E0D69A2C3}" type="presParOf" srcId="{02910870-3A35-4DB0-BFA2-7F0FAF3CD30F}" destId="{71976535-D413-45EA-BC2F-40872CFD9694}" srcOrd="2" destOrd="0" presId="urn:microsoft.com/office/officeart/2005/8/layout/bProcess4"/>
    <dgm:cxn modelId="{22BF95DB-E114-43E9-A850-E4AF469EBE14}" type="presParOf" srcId="{71976535-D413-45EA-BC2F-40872CFD9694}" destId="{DA4BF791-021A-4498-B6B6-26CEA18A9925}" srcOrd="0" destOrd="0" presId="urn:microsoft.com/office/officeart/2005/8/layout/bProcess4"/>
    <dgm:cxn modelId="{78B4D2BB-D180-4043-8914-A80575C34E85}" type="presParOf" srcId="{71976535-D413-45EA-BC2F-40872CFD9694}" destId="{E5BFC9F3-4614-4EE7-AD42-DD3BFF522345}" srcOrd="1" destOrd="0" presId="urn:microsoft.com/office/officeart/2005/8/layout/bProcess4"/>
    <dgm:cxn modelId="{10321C6E-45CC-4385-8086-5330B2A4F42A}" type="presParOf" srcId="{02910870-3A35-4DB0-BFA2-7F0FAF3CD30F}" destId="{B62FEFEB-1BA2-4CB5-851D-A02B9082FB98}" srcOrd="3" destOrd="0" presId="urn:microsoft.com/office/officeart/2005/8/layout/bProcess4"/>
    <dgm:cxn modelId="{540D6C31-EA66-4F1D-8290-4328DF88AD67}" type="presParOf" srcId="{02910870-3A35-4DB0-BFA2-7F0FAF3CD30F}" destId="{70A2CC68-AB8F-4C6C-9896-8A5AECBC3816}" srcOrd="4" destOrd="0" presId="urn:microsoft.com/office/officeart/2005/8/layout/bProcess4"/>
    <dgm:cxn modelId="{22910D76-04A1-4447-9860-88A29D525EF5}" type="presParOf" srcId="{70A2CC68-AB8F-4C6C-9896-8A5AECBC3816}" destId="{B8F53369-1DC4-4FF3-A320-9102F75FA000}" srcOrd="0" destOrd="0" presId="urn:microsoft.com/office/officeart/2005/8/layout/bProcess4"/>
    <dgm:cxn modelId="{69FF68D8-F7BD-4695-BAF6-ACB4792F5479}" type="presParOf" srcId="{70A2CC68-AB8F-4C6C-9896-8A5AECBC3816}" destId="{783067EC-A4FC-4BCD-9E32-13E4BA0FD530}" srcOrd="1" destOrd="0" presId="urn:microsoft.com/office/officeart/2005/8/layout/bProcess4"/>
    <dgm:cxn modelId="{AB8CB396-6FC8-4C47-AB5E-0725EF50B014}" type="presParOf" srcId="{02910870-3A35-4DB0-BFA2-7F0FAF3CD30F}" destId="{8FE05F21-E36B-4031-B28B-F86EE593D4EB}" srcOrd="5" destOrd="0" presId="urn:microsoft.com/office/officeart/2005/8/layout/bProcess4"/>
    <dgm:cxn modelId="{5339EB4E-1F57-4EFB-A90B-CCB6C4ADEE2D}" type="presParOf" srcId="{02910870-3A35-4DB0-BFA2-7F0FAF3CD30F}" destId="{28D5FC08-1864-410B-90E8-108493BB8F51}" srcOrd="6" destOrd="0" presId="urn:microsoft.com/office/officeart/2005/8/layout/bProcess4"/>
    <dgm:cxn modelId="{563BE826-3749-41F5-8064-683697E2D756}" type="presParOf" srcId="{28D5FC08-1864-410B-90E8-108493BB8F51}" destId="{57F19A3F-F90D-4601-B2DD-C55A895AD59E}" srcOrd="0" destOrd="0" presId="urn:microsoft.com/office/officeart/2005/8/layout/bProcess4"/>
    <dgm:cxn modelId="{2D183995-3771-4610-B7F6-55C2C4320C10}" type="presParOf" srcId="{28D5FC08-1864-410B-90E8-108493BB8F51}" destId="{0D961FAC-0A76-4C1F-978F-22E5315A0185}" srcOrd="1" destOrd="0" presId="urn:microsoft.com/office/officeart/2005/8/layout/bProcess4"/>
    <dgm:cxn modelId="{9968F3D3-194E-4992-A1B8-56DAD776BF97}" type="presParOf" srcId="{02910870-3A35-4DB0-BFA2-7F0FAF3CD30F}" destId="{FAD9984E-C8CA-4B5F-A425-20F50CB51184}" srcOrd="7" destOrd="0" presId="urn:microsoft.com/office/officeart/2005/8/layout/bProcess4"/>
    <dgm:cxn modelId="{AD448D4F-FB40-4F65-A57B-87A65B993F79}" type="presParOf" srcId="{02910870-3A35-4DB0-BFA2-7F0FAF3CD30F}" destId="{1BB8E227-4E12-4CDA-91CC-75279AE8BDEB}" srcOrd="8" destOrd="0" presId="urn:microsoft.com/office/officeart/2005/8/layout/bProcess4"/>
    <dgm:cxn modelId="{1EB69F8C-1C10-4AF3-866F-BC99956685CD}" type="presParOf" srcId="{1BB8E227-4E12-4CDA-91CC-75279AE8BDEB}" destId="{8F5745A9-AB07-4561-BE84-A213BC0229E8}" srcOrd="0" destOrd="0" presId="urn:microsoft.com/office/officeart/2005/8/layout/bProcess4"/>
    <dgm:cxn modelId="{27998121-5C7B-4220-983E-FD23AE4BEB71}" type="presParOf" srcId="{1BB8E227-4E12-4CDA-91CC-75279AE8BDEB}" destId="{01DADAB0-F98A-4B63-8876-DF6651EAEA85}" srcOrd="1" destOrd="0" presId="urn:microsoft.com/office/officeart/2005/8/layout/bProcess4"/>
    <dgm:cxn modelId="{AA514171-B177-4385-98E3-42CBE96A1582}" type="presParOf" srcId="{02910870-3A35-4DB0-BFA2-7F0FAF3CD30F}" destId="{E957CAD5-77E6-4C61-9FE4-0986E9841E0E}" srcOrd="9" destOrd="0" presId="urn:microsoft.com/office/officeart/2005/8/layout/bProcess4"/>
    <dgm:cxn modelId="{D361A36A-881D-4F61-8A4B-EE15204D76C6}" type="presParOf" srcId="{02910870-3A35-4DB0-BFA2-7F0FAF3CD30F}" destId="{C0785FD9-5624-4A9C-9773-ADEF8776C165}" srcOrd="10" destOrd="0" presId="urn:microsoft.com/office/officeart/2005/8/layout/bProcess4"/>
    <dgm:cxn modelId="{39365043-5773-4890-887F-0CE4BEF4A09A}" type="presParOf" srcId="{C0785FD9-5624-4A9C-9773-ADEF8776C165}" destId="{22977CFF-0A74-49CC-B078-F1E1418145C4}" srcOrd="0" destOrd="0" presId="urn:microsoft.com/office/officeart/2005/8/layout/bProcess4"/>
    <dgm:cxn modelId="{2815B7D2-6CA0-4F9F-AA7F-280EBB5FA8E2}" type="presParOf" srcId="{C0785FD9-5624-4A9C-9773-ADEF8776C165}" destId="{80E81D55-09D5-445D-A66C-0C7632AC128C}"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12AE1-19AE-46A6-B134-583D0508BD48}">
      <dsp:nvSpPr>
        <dsp:cNvPr id="0" name=""/>
        <dsp:cNvSpPr/>
      </dsp:nvSpPr>
      <dsp:spPr>
        <a:xfrm>
          <a:off x="1035765" y="37838"/>
          <a:ext cx="1816257" cy="181625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CA" sz="1800" b="1" kern="1200" dirty="0" smtClean="0">
              <a:solidFill>
                <a:schemeClr val="bg1">
                  <a:lumMod val="95000"/>
                </a:schemeClr>
              </a:solidFill>
            </a:rPr>
            <a:t>économie</a:t>
          </a:r>
          <a:endParaRPr lang="en-CA" sz="1800" b="1" kern="1200" dirty="0">
            <a:solidFill>
              <a:schemeClr val="bg1">
                <a:lumMod val="95000"/>
              </a:schemeClr>
            </a:solidFill>
          </a:endParaRPr>
        </a:p>
      </dsp:txBody>
      <dsp:txXfrm>
        <a:off x="1277932" y="355683"/>
        <a:ext cx="1331922" cy="817315"/>
      </dsp:txXfrm>
    </dsp:sp>
    <dsp:sp modelId="{1C3BEB02-382D-45EC-90E0-40231C6B316A}">
      <dsp:nvSpPr>
        <dsp:cNvPr id="0" name=""/>
        <dsp:cNvSpPr/>
      </dsp:nvSpPr>
      <dsp:spPr>
        <a:xfrm>
          <a:off x="1691131" y="1172999"/>
          <a:ext cx="1816257" cy="181625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CA" sz="1800" b="1" kern="1200" dirty="0" smtClean="0">
              <a:solidFill>
                <a:schemeClr val="bg1">
                  <a:lumMod val="95000"/>
                </a:schemeClr>
              </a:solidFill>
            </a:rPr>
            <a:t>population active</a:t>
          </a:r>
          <a:endParaRPr lang="en-CA" sz="1800" b="1" kern="1200" dirty="0">
            <a:solidFill>
              <a:schemeClr val="bg1">
                <a:lumMod val="95000"/>
              </a:schemeClr>
            </a:solidFill>
          </a:endParaRPr>
        </a:p>
      </dsp:txBody>
      <dsp:txXfrm>
        <a:off x="2246603" y="1642199"/>
        <a:ext cx="1089754" cy="998941"/>
      </dsp:txXfrm>
    </dsp:sp>
    <dsp:sp modelId="{B8A205FF-F337-4816-AFE0-E255680E1A22}">
      <dsp:nvSpPr>
        <dsp:cNvPr id="0" name=""/>
        <dsp:cNvSpPr/>
      </dsp:nvSpPr>
      <dsp:spPr>
        <a:xfrm>
          <a:off x="370827" y="1179992"/>
          <a:ext cx="1816257" cy="181625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CA" sz="1800" b="1" kern="1200" dirty="0" smtClean="0">
              <a:solidFill>
                <a:schemeClr val="bg1">
                  <a:lumMod val="95000"/>
                </a:schemeClr>
              </a:solidFill>
            </a:rPr>
            <a:t>population</a:t>
          </a:r>
        </a:p>
      </dsp:txBody>
      <dsp:txXfrm>
        <a:off x="541858" y="1649192"/>
        <a:ext cx="1089754" cy="9989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43FFD9-4110-488F-9AD3-5431D09D32F2}" type="datetimeFigureOut">
              <a:rPr lang="en-US" smtClean="0"/>
              <a:t>3/9/2015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B71057-50CD-4D12-B1D5-15F80CFEE16A}" type="slidenum">
              <a:rPr lang="en-US" smtClean="0"/>
              <a:t>‹#›</a:t>
            </a:fld>
            <a:endParaRPr lang="en-US"/>
          </a:p>
        </p:txBody>
      </p:sp>
    </p:spTree>
    <p:extLst>
      <p:ext uri="{BB962C8B-B14F-4D97-AF65-F5344CB8AC3E}">
        <p14:creationId xmlns:p14="http://schemas.microsoft.com/office/powerpoint/2010/main" val="3495011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F44CFE-EB49-4D70-AD07-389B249F725B}" type="slidenum">
              <a:rPr lang="en-US" smtClean="0"/>
              <a:t>3</a:t>
            </a:fld>
            <a:endParaRPr lang="en-US"/>
          </a:p>
        </p:txBody>
      </p:sp>
    </p:spTree>
    <p:extLst>
      <p:ext uri="{BB962C8B-B14F-4D97-AF65-F5344CB8AC3E}">
        <p14:creationId xmlns:p14="http://schemas.microsoft.com/office/powerpoint/2010/main" val="3974394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Tx/>
              <a:buChar char="-"/>
            </a:pPr>
            <a:r>
              <a:rPr lang="en-US" baseline="0" dirty="0" smtClean="0"/>
              <a:t>Nous souhaitons accepter les recommandations du groupe ATN.</a:t>
            </a:r>
          </a:p>
          <a:p>
            <a:pPr marL="174982" indent="-174982">
              <a:buFontTx/>
              <a:buChar char="-"/>
            </a:pPr>
            <a:r>
              <a:rPr lang="en-US" baseline="0" dirty="0" smtClean="0"/>
              <a:t>Les gens poseront des questions sur notre engagement vis-à-vis de groupes spécialisés. Nous pouvons nous engager à continuer de nous concentrer sur ces groupes en tant que groupes de clients que nous souhaitons aider à participer au marché du travail.</a:t>
            </a:r>
          </a:p>
          <a:p>
            <a:pPr marL="174982" indent="-174982">
              <a:buFontTx/>
              <a:buChar char="-"/>
            </a:pPr>
            <a:r>
              <a:rPr lang="en-US" baseline="0" dirty="0" smtClean="0"/>
              <a:t>Les gens verront le terme « appel d’offres » dans les recommandations. Nous voulons commencer à en parler dès maintenant, à faire preuve d’ouverture et de transparence, leur permettre de commencer leur préparation avec des partenariats, etc.</a:t>
            </a:r>
          </a:p>
          <a:p>
            <a:pPr marL="174982" indent="-174982">
              <a:buFontTx/>
              <a:buChar char="-"/>
            </a:pPr>
            <a:r>
              <a:rPr lang="en-US" baseline="0" dirty="0" smtClean="0"/>
              <a:t>D’après les réactions positives au projet pilote de la NSCDA, nous pensons que les gens seront très intéressés par l’accent mis sur l’excellence des services et auront hâte d’avoir accès à de meilleurs outils et de meilleures ressources.</a:t>
            </a:r>
          </a:p>
          <a:p>
            <a:pPr marL="174982" indent="-174982">
              <a:buFontTx/>
              <a:buChar char="-"/>
            </a:pPr>
            <a:r>
              <a:rPr lang="en-US" baseline="0" dirty="0" smtClean="0"/>
              <a:t>Les gens vont peut-être se demander comment gérer l’augmentation du travail auprès des clients si on élargit la clientèle. Nous pouvons indiquer que cela sera pris en compte dans l’élaboration de la nouvelle structure pour la prestation de services.</a:t>
            </a:r>
          </a:p>
          <a:p>
            <a:pPr marL="174982" indent="-174982">
              <a:buFontTx/>
              <a:buChar char="-"/>
            </a:pPr>
            <a:r>
              <a:rPr lang="en-US" baseline="0" dirty="0" smtClean="0"/>
              <a:t>Les gens vont peut-être se demander ce que signifie le terme « intégration » dans le contexte du rapport; je pense qu’il faut que nous soyons honnêtes et indiquions d’un côté qu’il existe des pratiques exemplaires qui montrent que l’intégration des services avec des parcours clairs pour les clients est l’option préférable, mais que nous maintenons en même temps notre engagement en matière de services spécialisés pour ceux qui les exigent.</a:t>
            </a:r>
          </a:p>
        </p:txBody>
      </p:sp>
      <p:sp>
        <p:nvSpPr>
          <p:cNvPr id="4" name="Footer Placeholder 3"/>
          <p:cNvSpPr>
            <a:spLocks noGrp="1"/>
          </p:cNvSpPr>
          <p:nvPr>
            <p:ph type="ftr" sz="quarter" idx="10"/>
          </p:nvPr>
        </p:nvSpPr>
        <p:spPr/>
        <p:txBody>
          <a:bodyPr/>
          <a:lstStyle/>
          <a:p>
            <a:pPr>
              <a:defRPr/>
            </a:pPr>
            <a:r>
              <a:rPr lang="en-US" altLang="en-US" smtClean="0"/>
              <a:t>Confidental Advice to Minister</a:t>
            </a:r>
            <a:endParaRPr lang="en-US" altLang="en-US"/>
          </a:p>
        </p:txBody>
      </p:sp>
      <p:sp>
        <p:nvSpPr>
          <p:cNvPr id="5" name="Slide Number Placeholder 4"/>
          <p:cNvSpPr>
            <a:spLocks noGrp="1"/>
          </p:cNvSpPr>
          <p:nvPr>
            <p:ph type="sldNum" sz="quarter" idx="11"/>
          </p:nvPr>
        </p:nvSpPr>
        <p:spPr/>
        <p:txBody>
          <a:bodyPr/>
          <a:lstStyle/>
          <a:p>
            <a:pPr>
              <a:defRPr/>
            </a:pPr>
            <a:fld id="{89AA0C73-7EBA-4A49-8985-EC9822D9B5CE}" type="slidenum">
              <a:rPr lang="en-US" altLang="en-US" smtClean="0"/>
              <a:pPr>
                <a:defRPr/>
              </a:pPr>
              <a:t>14</a:t>
            </a:fld>
            <a:endParaRPr lang="en-US" altLang="en-US"/>
          </a:p>
        </p:txBody>
      </p:sp>
    </p:spTree>
    <p:extLst>
      <p:ext uri="{BB962C8B-B14F-4D97-AF65-F5344CB8AC3E}">
        <p14:creationId xmlns:p14="http://schemas.microsoft.com/office/powerpoint/2010/main" val="2896023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[[graphic]]</a:t>
            </a:r>
          </a:p>
          <a:p>
            <a:r>
              <a:rPr lang="en-US" dirty="0" smtClean="0"/>
              <a:t>Services</a:t>
            </a:r>
            <a:r>
              <a:rPr lang="en-US" baseline="0" dirty="0" smtClean="0"/>
              <a:t> d’aide à l’emploi en Nouvelle-Écosse</a:t>
            </a:r>
          </a:p>
          <a:p>
            <a:r>
              <a:rPr lang="en-US" baseline="0" dirty="0" smtClean="0"/>
              <a:t>Projets financés par le ministère du Travail et de l'Éducation postsecondaire</a:t>
            </a:r>
          </a:p>
          <a:p>
            <a:endParaRPr lang="en-US" baseline="0" dirty="0" smtClean="0"/>
          </a:p>
          <a:p>
            <a:r>
              <a:rPr lang="en-US" baseline="0" dirty="0" smtClean="0"/>
              <a:t>Légende :</a:t>
            </a:r>
          </a:p>
          <a:p>
            <a:r>
              <a:rPr lang="en-US" baseline="0" dirty="0" smtClean="0"/>
              <a:t>Entente sur le développement du marché du travail</a:t>
            </a:r>
          </a:p>
          <a:p>
            <a:pPr marL="171450" indent="-171450">
              <a:buFont typeface="Arial"/>
              <a:buChar char="•"/>
            </a:pPr>
            <a:r>
              <a:rPr lang="en-US" baseline="0" dirty="0" smtClean="0"/>
              <a:t>Autochtones</a:t>
            </a:r>
          </a:p>
          <a:p>
            <a:pPr marL="171450" indent="-171450">
              <a:buFont typeface="Arial"/>
              <a:buChar char="•"/>
            </a:pPr>
            <a:r>
              <a:rPr lang="en-US" baseline="0" dirty="0" smtClean="0"/>
              <a:t>Afro-Néo-Écossais</a:t>
            </a:r>
          </a:p>
          <a:p>
            <a:pPr marL="171450" indent="-171450">
              <a:buFont typeface="Arial"/>
              <a:buChar char="•"/>
            </a:pPr>
            <a:r>
              <a:rPr lang="en-US" baseline="0" dirty="0" smtClean="0"/>
              <a:t>Services combinés</a:t>
            </a:r>
          </a:p>
          <a:p>
            <a:pPr marL="171450" indent="-171450">
              <a:buFont typeface="Arial"/>
              <a:buChar char="•"/>
            </a:pPr>
            <a:r>
              <a:rPr lang="en-US" baseline="0" dirty="0" smtClean="0"/>
              <a:t>Nouveaux immigrants</a:t>
            </a:r>
          </a:p>
          <a:p>
            <a:pPr marL="171450" indent="-171450">
              <a:buFont typeface="Arial"/>
              <a:buChar char="•"/>
            </a:pPr>
            <a:r>
              <a:rPr lang="en-US" baseline="0" dirty="0" smtClean="0"/>
              <a:t>Intervention</a:t>
            </a:r>
          </a:p>
          <a:p>
            <a:pPr marL="171450" indent="-171450">
              <a:buFont typeface="Arial"/>
              <a:buChar char="•"/>
            </a:pPr>
            <a:r>
              <a:rPr lang="en-US" baseline="0" dirty="0" smtClean="0"/>
              <a:t>Handicapés</a:t>
            </a:r>
          </a:p>
          <a:p>
            <a:pPr marL="171450" indent="-171450">
              <a:buFont typeface="Arial"/>
              <a:buChar char="•"/>
            </a:pPr>
            <a:r>
              <a:rPr lang="en-US" baseline="0" dirty="0" smtClean="0"/>
              <a:t>Gestion des dossiers dans les centres de ressources</a:t>
            </a:r>
          </a:p>
          <a:p>
            <a:pPr marL="171450" indent="-171450">
              <a:buFont typeface="Arial"/>
              <a:buChar char="•"/>
            </a:pPr>
            <a:r>
              <a:rPr lang="en-US" baseline="0" dirty="0" smtClean="0"/>
              <a:t>Centres de ressources</a:t>
            </a:r>
          </a:p>
          <a:p>
            <a:pPr marL="171450" indent="-171450">
              <a:buFont typeface="Arial"/>
              <a:buChar char="•"/>
            </a:pPr>
            <a:r>
              <a:rPr lang="en-US" baseline="0" dirty="0" smtClean="0"/>
              <a:t>Centres d’activité professionnelle</a:t>
            </a:r>
          </a:p>
          <a:p>
            <a:pPr marL="171450" indent="-171450">
              <a:buFont typeface="Arial"/>
              <a:buChar char="•"/>
            </a:pPr>
            <a:r>
              <a:rPr lang="en-US" baseline="0" dirty="0" smtClean="0"/>
              <a:t>Jeunesse</a:t>
            </a:r>
          </a:p>
          <a:p>
            <a:r>
              <a:rPr lang="en-US" dirty="0" smtClean="0"/>
              <a:t>[[/graphic]]</a:t>
            </a:r>
          </a:p>
          <a:p>
            <a:endParaRPr lang="en-US" dirty="0" smtClean="0"/>
          </a:p>
          <a:p>
            <a:endParaRPr lang="en-US" dirty="0" smtClean="0"/>
          </a:p>
          <a:p>
            <a:r>
              <a:rPr lang="en-US" dirty="0" smtClean="0"/>
              <a:t>Exemples d’organismes :</a:t>
            </a:r>
          </a:p>
          <a:p>
            <a:r>
              <a:rPr lang="en-US" dirty="0" err="1" smtClean="0"/>
              <a:t>PeopleWorx</a:t>
            </a:r>
            <a:r>
              <a:rPr lang="en-US" dirty="0" smtClean="0"/>
              <a:t>, Community Inc. dans la vallée</a:t>
            </a:r>
          </a:p>
          <a:p>
            <a:r>
              <a:rPr lang="en-US" dirty="0" smtClean="0"/>
              <a:t>Centre de recherche d’emploi à Windsor</a:t>
            </a:r>
          </a:p>
          <a:p>
            <a:r>
              <a:rPr lang="en-US" dirty="0" smtClean="0"/>
              <a:t>YMCA</a:t>
            </a:r>
            <a:r>
              <a:rPr lang="en-US" baseline="0" dirty="0" smtClean="0"/>
              <a:t> à Sydney</a:t>
            </a:r>
          </a:p>
          <a:p>
            <a:r>
              <a:rPr lang="en-US" baseline="0" dirty="0" smtClean="0"/>
              <a:t>À Halifax:</a:t>
            </a:r>
          </a:p>
          <a:p>
            <a:r>
              <a:rPr lang="en-US" baseline="0" dirty="0" smtClean="0"/>
              <a:t>YMCA</a:t>
            </a:r>
          </a:p>
          <a:p>
            <a:r>
              <a:rPr lang="en-US" baseline="0" dirty="0" smtClean="0"/>
              <a:t>Teamwork/</a:t>
            </a:r>
            <a:r>
              <a:rPr lang="en-US" baseline="0" dirty="0" err="1" smtClean="0"/>
              <a:t>Workbridge</a:t>
            </a:r>
            <a:endParaRPr lang="en-US" baseline="0" dirty="0" smtClean="0"/>
          </a:p>
          <a:p>
            <a:r>
              <a:rPr lang="en-US" baseline="0" dirty="0" smtClean="0"/>
              <a:t>Reachability</a:t>
            </a:r>
          </a:p>
          <a:p>
            <a:r>
              <a:rPr lang="en-US" baseline="0" dirty="0" smtClean="0"/>
              <a:t>ISIANS</a:t>
            </a:r>
          </a:p>
          <a:p>
            <a:r>
              <a:rPr lang="en-US" dirty="0" smtClean="0"/>
              <a:t>À Dartmouth</a:t>
            </a:r>
            <a:r>
              <a:rPr lang="en-US" baseline="0" dirty="0" smtClean="0"/>
              <a:t>:</a:t>
            </a:r>
          </a:p>
          <a:p>
            <a:r>
              <a:rPr lang="en-US" baseline="0" dirty="0" smtClean="0"/>
              <a:t>WADE</a:t>
            </a:r>
          </a:p>
          <a:p>
            <a:endParaRPr lang="en-US" baseline="0" dirty="0" smtClean="0"/>
          </a:p>
          <a:p>
            <a:r>
              <a:rPr lang="en-US" baseline="0" dirty="0" smtClean="0"/>
              <a:t>* Vous trouverez à l’annexe C la liste des organismes par circonscription.</a:t>
            </a:r>
            <a:endParaRPr lang="en-US" dirty="0"/>
          </a:p>
        </p:txBody>
      </p:sp>
      <p:sp>
        <p:nvSpPr>
          <p:cNvPr id="4" name="Slide Number Placeholder 3"/>
          <p:cNvSpPr>
            <a:spLocks noGrp="1"/>
          </p:cNvSpPr>
          <p:nvPr>
            <p:ph type="sldNum" sz="quarter" idx="10"/>
          </p:nvPr>
        </p:nvSpPr>
        <p:spPr/>
        <p:txBody>
          <a:bodyPr/>
          <a:lstStyle/>
          <a:p>
            <a:fld id="{55F44CFE-EB49-4D70-AD07-389B249F725B}" type="slidenum">
              <a:rPr lang="en-US" smtClean="0"/>
              <a:t>4</a:t>
            </a:fld>
            <a:endParaRPr lang="en-US"/>
          </a:p>
        </p:txBody>
      </p:sp>
    </p:spTree>
    <p:extLst>
      <p:ext uri="{BB962C8B-B14F-4D97-AF65-F5344CB8AC3E}">
        <p14:creationId xmlns:p14="http://schemas.microsoft.com/office/powerpoint/2010/main" val="1546272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EDMT : Nom de notre entente avec le gouvernement fédéral.</a:t>
            </a:r>
            <a:endParaRPr lang="en-US" dirty="0"/>
          </a:p>
        </p:txBody>
      </p:sp>
      <p:sp>
        <p:nvSpPr>
          <p:cNvPr id="4" name="Slide Number Placeholder 3"/>
          <p:cNvSpPr>
            <a:spLocks noGrp="1"/>
          </p:cNvSpPr>
          <p:nvPr>
            <p:ph type="sldNum" sz="quarter" idx="10"/>
          </p:nvPr>
        </p:nvSpPr>
        <p:spPr/>
        <p:txBody>
          <a:bodyPr/>
          <a:lstStyle/>
          <a:p>
            <a:fld id="{55F44CFE-EB49-4D70-AD07-389B249F725B}" type="slidenum">
              <a:rPr lang="en-US" smtClean="0"/>
              <a:t>5</a:t>
            </a:fld>
            <a:endParaRPr lang="en-US"/>
          </a:p>
        </p:txBody>
      </p:sp>
    </p:spTree>
    <p:extLst>
      <p:ext uri="{BB962C8B-B14F-4D97-AF65-F5344CB8AC3E}">
        <p14:creationId xmlns:p14="http://schemas.microsoft.com/office/powerpoint/2010/main" val="2940990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Coalition OneNS</a:t>
            </a:r>
            <a:r>
              <a:rPr lang="en-US" baseline="0" dirty="0" smtClean="0"/>
              <a:t> :</a:t>
            </a:r>
          </a:p>
          <a:p>
            <a:pPr marL="174982" indent="-174982" defTabSz="933237">
              <a:buFontTx/>
              <a:buChar char="-"/>
              <a:defRPr/>
            </a:pPr>
            <a:r>
              <a:rPr lang="en-US" baseline="0" dirty="0" smtClean="0"/>
              <a:t>participation au marché du travail des groupes sous-représentés, des immigrants et des bénéficiaires de l’allocation de complément de ressources, entre autres.</a:t>
            </a:r>
          </a:p>
          <a:p>
            <a:pPr marL="174982" indent="-174982">
              <a:buFontTx/>
              <a:buChar char="-"/>
            </a:pPr>
            <a:endParaRPr lang="en-CA" dirty="0"/>
          </a:p>
        </p:txBody>
      </p:sp>
      <p:sp>
        <p:nvSpPr>
          <p:cNvPr id="4" name="Slide Number Placeholder 3"/>
          <p:cNvSpPr>
            <a:spLocks noGrp="1"/>
          </p:cNvSpPr>
          <p:nvPr>
            <p:ph type="sldNum" sz="quarter" idx="10"/>
          </p:nvPr>
        </p:nvSpPr>
        <p:spPr/>
        <p:txBody>
          <a:bodyPr/>
          <a:lstStyle/>
          <a:p>
            <a:fld id="{55F44CFE-EB49-4D70-AD07-389B249F725B}" type="slidenum">
              <a:rPr lang="en-US" smtClean="0"/>
              <a:t>6</a:t>
            </a:fld>
            <a:endParaRPr lang="en-US"/>
          </a:p>
        </p:txBody>
      </p:sp>
    </p:spTree>
    <p:extLst>
      <p:ext uri="{BB962C8B-B14F-4D97-AF65-F5344CB8AC3E}">
        <p14:creationId xmlns:p14="http://schemas.microsoft.com/office/powerpoint/2010/main" val="1426635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Footer Placeholder 3"/>
          <p:cNvSpPr>
            <a:spLocks noGrp="1"/>
          </p:cNvSpPr>
          <p:nvPr>
            <p:ph type="ftr" sz="quarter" idx="10"/>
          </p:nvPr>
        </p:nvSpPr>
        <p:spPr/>
        <p:txBody>
          <a:bodyPr/>
          <a:lstStyle/>
          <a:p>
            <a:pPr>
              <a:defRPr/>
            </a:pPr>
            <a:r>
              <a:rPr lang="en-US" altLang="en-US" smtClean="0"/>
              <a:t>Confidental Advice to Minister</a:t>
            </a:r>
            <a:endParaRPr lang="en-US" altLang="en-US"/>
          </a:p>
        </p:txBody>
      </p:sp>
      <p:sp>
        <p:nvSpPr>
          <p:cNvPr id="5" name="Slide Number Placeholder 4"/>
          <p:cNvSpPr>
            <a:spLocks noGrp="1"/>
          </p:cNvSpPr>
          <p:nvPr>
            <p:ph type="sldNum" sz="quarter" idx="11"/>
          </p:nvPr>
        </p:nvSpPr>
        <p:spPr/>
        <p:txBody>
          <a:bodyPr/>
          <a:lstStyle/>
          <a:p>
            <a:pPr>
              <a:defRPr/>
            </a:pPr>
            <a:fld id="{89AA0C73-7EBA-4A49-8985-EC9822D9B5CE}" type="slidenum">
              <a:rPr lang="en-US" altLang="en-US" smtClean="0"/>
              <a:pPr>
                <a:defRPr/>
              </a:pPr>
              <a:t>7</a:t>
            </a:fld>
            <a:endParaRPr lang="en-US" altLang="en-US"/>
          </a:p>
        </p:txBody>
      </p:sp>
    </p:spTree>
    <p:extLst>
      <p:ext uri="{BB962C8B-B14F-4D97-AF65-F5344CB8AC3E}">
        <p14:creationId xmlns:p14="http://schemas.microsoft.com/office/powerpoint/2010/main" val="3310789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Footer Placeholder 3"/>
          <p:cNvSpPr>
            <a:spLocks noGrp="1"/>
          </p:cNvSpPr>
          <p:nvPr>
            <p:ph type="ftr" sz="quarter" idx="10"/>
          </p:nvPr>
        </p:nvSpPr>
        <p:spPr/>
        <p:txBody>
          <a:bodyPr/>
          <a:lstStyle/>
          <a:p>
            <a:pPr>
              <a:defRPr/>
            </a:pPr>
            <a:r>
              <a:rPr lang="en-US" altLang="en-US" smtClean="0"/>
              <a:t>Confidental Advice to Minister</a:t>
            </a:r>
            <a:endParaRPr lang="en-US" altLang="en-US"/>
          </a:p>
        </p:txBody>
      </p:sp>
      <p:sp>
        <p:nvSpPr>
          <p:cNvPr id="5" name="Slide Number Placeholder 4"/>
          <p:cNvSpPr>
            <a:spLocks noGrp="1"/>
          </p:cNvSpPr>
          <p:nvPr>
            <p:ph type="sldNum" sz="quarter" idx="11"/>
          </p:nvPr>
        </p:nvSpPr>
        <p:spPr/>
        <p:txBody>
          <a:bodyPr/>
          <a:lstStyle/>
          <a:p>
            <a:pPr>
              <a:defRPr/>
            </a:pPr>
            <a:fld id="{89AA0C73-7EBA-4A49-8985-EC9822D9B5CE}" type="slidenum">
              <a:rPr lang="en-US" altLang="en-US" smtClean="0"/>
              <a:pPr>
                <a:defRPr/>
              </a:pPr>
              <a:t>8</a:t>
            </a:fld>
            <a:endParaRPr lang="en-US" altLang="en-US"/>
          </a:p>
        </p:txBody>
      </p:sp>
    </p:spTree>
    <p:extLst>
      <p:ext uri="{BB962C8B-B14F-4D97-AF65-F5344CB8AC3E}">
        <p14:creationId xmlns:p14="http://schemas.microsoft.com/office/powerpoint/2010/main" val="3670989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F44CFE-EB49-4D70-AD07-389B249F725B}" type="slidenum">
              <a:rPr lang="en-US" smtClean="0"/>
              <a:t>10</a:t>
            </a:fld>
            <a:endParaRPr lang="en-US"/>
          </a:p>
        </p:txBody>
      </p:sp>
    </p:spTree>
    <p:extLst>
      <p:ext uri="{BB962C8B-B14F-4D97-AF65-F5344CB8AC3E}">
        <p14:creationId xmlns:p14="http://schemas.microsoft.com/office/powerpoint/2010/main" val="3073408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indent="-285716"/>
            <a:r>
              <a:rPr lang="en-US" dirty="0">
                <a:latin typeface="Calibri" panose="020F0502020204030204" pitchFamily="34" charset="0"/>
              </a:rPr>
              <a:t>Agrément des intervenants en orientation professionnelle :</a:t>
            </a:r>
          </a:p>
          <a:p>
            <a:pPr indent="-285716">
              <a:buFont typeface="Arial"/>
              <a:buChar char="•"/>
            </a:pPr>
            <a:r>
              <a:rPr lang="en-US" dirty="0">
                <a:latin typeface="Calibri" panose="020F0502020204030204" pitchFamily="34" charset="0"/>
              </a:rPr>
              <a:t>Évaluer le degré de réussite</a:t>
            </a:r>
            <a:r>
              <a:rPr lang="en-US" baseline="0" dirty="0">
                <a:latin typeface="Calibri" panose="020F0502020204030204" pitchFamily="34" charset="0"/>
              </a:rPr>
              <a:t> du projet pilote de la </a:t>
            </a:r>
            <a:r>
              <a:rPr lang="en-US" dirty="0">
                <a:latin typeface="Calibri" panose="020F0502020204030204" pitchFamily="34" charset="0"/>
              </a:rPr>
              <a:t>NSCDA</a:t>
            </a:r>
          </a:p>
          <a:p>
            <a:pPr indent="-285716">
              <a:buFont typeface="Arial"/>
              <a:buChar char="•"/>
            </a:pPr>
            <a:r>
              <a:rPr lang="en-US" dirty="0">
                <a:latin typeface="Calibri" panose="020F0502020204030204" pitchFamily="34" charset="0"/>
              </a:rPr>
              <a:t>Mettre la dernière main aux exigences de l’agrément,</a:t>
            </a:r>
            <a:r>
              <a:rPr lang="en-US" baseline="0" dirty="0">
                <a:latin typeface="Calibri" panose="020F0502020204030204" pitchFamily="34" charset="0"/>
              </a:rPr>
              <a:t> au contenu de la formation et aux structures de soutien</a:t>
            </a:r>
          </a:p>
          <a:p>
            <a:pPr indent="-285716">
              <a:buFont typeface="Arial"/>
              <a:buChar char="•"/>
            </a:pPr>
            <a:r>
              <a:rPr lang="en-US" baseline="0" dirty="0">
                <a:latin typeface="Calibri" panose="020F0502020204030204" pitchFamily="34" charset="0"/>
              </a:rPr>
              <a:t>Élaborer un modèle viable pour la mise en œuvre, qui se fera de façon progressive sur le plan pratique</a:t>
            </a:r>
          </a:p>
          <a:p>
            <a:pPr indent="-285716">
              <a:buFont typeface="Arial"/>
              <a:buChar char="•"/>
            </a:pPr>
            <a:r>
              <a:rPr lang="en-US" baseline="0" dirty="0">
                <a:latin typeface="Calibri" panose="020F0502020204030204" pitchFamily="34" charset="0"/>
              </a:rPr>
              <a:t>Incorporer l’agrément dans le modèle de système pour la prestation de services et le processus d’appel d’offres</a:t>
            </a:r>
          </a:p>
          <a:p>
            <a:pPr indent="-285716"/>
            <a:endParaRPr lang="en-US" baseline="0" dirty="0">
              <a:latin typeface="Calibri" panose="020F0502020204030204" pitchFamily="34" charset="0"/>
            </a:endParaRPr>
          </a:p>
          <a:p>
            <a:pPr indent="-285716"/>
            <a:endParaRPr lang="en-US" dirty="0">
              <a:latin typeface="Calibri" panose="020F0502020204030204" pitchFamily="34" charset="0"/>
            </a:endParaRPr>
          </a:p>
          <a:p>
            <a:pPr indent="-285716"/>
            <a:r>
              <a:rPr lang="en-US" dirty="0">
                <a:latin typeface="Calibri" panose="020F0502020204030204" pitchFamily="34" charset="0"/>
              </a:rPr>
              <a:t>Outils et ressources standardisés :</a:t>
            </a:r>
          </a:p>
          <a:p>
            <a:pPr marL="285750" indent="-285750">
              <a:buFont typeface="Arial"/>
              <a:buChar char="•"/>
            </a:pPr>
            <a:r>
              <a:rPr lang="en-US" sz="1400" dirty="0">
                <a:latin typeface="Calibri" panose="020F0502020204030204" pitchFamily="34" charset="0"/>
              </a:rPr>
              <a:t>Dispositifs</a:t>
            </a:r>
            <a:r>
              <a:rPr lang="en-US" sz="1400" baseline="0" dirty="0">
                <a:latin typeface="Calibri" panose="020F0502020204030204" pitchFamily="34" charset="0"/>
              </a:rPr>
              <a:t> standardisés d’aiguillage et d’admission aux centres de Carrières Nouvelle-Écosse</a:t>
            </a:r>
          </a:p>
          <a:p>
            <a:pPr marL="285750" indent="-285750">
              <a:buFont typeface="Arial"/>
              <a:buChar char="•"/>
            </a:pPr>
            <a:r>
              <a:rPr lang="en-US" sz="1400" baseline="0" dirty="0">
                <a:latin typeface="Calibri" panose="020F0502020204030204" pitchFamily="34" charset="0"/>
              </a:rPr>
              <a:t>Panoplie standardisée d’outils d’évaluation</a:t>
            </a:r>
          </a:p>
          <a:p>
            <a:pPr marL="285750" indent="-285750">
              <a:buFont typeface="Arial"/>
              <a:buChar char="•"/>
            </a:pPr>
            <a:r>
              <a:rPr lang="en-US" sz="1400" baseline="0" dirty="0">
                <a:latin typeface="Calibri" panose="020F0502020204030204" pitchFamily="34" charset="0"/>
              </a:rPr>
              <a:t>Normes pour les plans d’action pour le retour au travail</a:t>
            </a:r>
          </a:p>
          <a:p>
            <a:pPr marL="285750" indent="-285750">
              <a:buFont typeface="Arial"/>
              <a:buChar char="•"/>
            </a:pPr>
            <a:r>
              <a:rPr lang="en-US" sz="1400" baseline="0" dirty="0">
                <a:latin typeface="Calibri" panose="020F0502020204030204" pitchFamily="34" charset="0"/>
              </a:rPr>
              <a:t>Structures de soutien standardisées pour la formation sur la recherche d’emploi</a:t>
            </a:r>
          </a:p>
          <a:p>
            <a:pPr lvl="1"/>
            <a:r>
              <a:rPr lang="en-US" dirty="0">
                <a:latin typeface="Calibri" panose="020F0502020204030204" pitchFamily="34" charset="0"/>
              </a:rPr>
              <a:t>Gérer</a:t>
            </a:r>
            <a:r>
              <a:rPr lang="en-US" baseline="0" dirty="0">
                <a:latin typeface="Calibri" panose="020F0502020204030204" pitchFamily="34" charset="0"/>
              </a:rPr>
              <a:t> la perte d’un emploi</a:t>
            </a:r>
          </a:p>
          <a:p>
            <a:pPr lvl="1"/>
            <a:r>
              <a:rPr lang="en-US" baseline="0" dirty="0">
                <a:latin typeface="Calibri" panose="020F0502020204030204" pitchFamily="34" charset="0"/>
              </a:rPr>
              <a:t>Orientation professionnelle</a:t>
            </a:r>
          </a:p>
          <a:p>
            <a:pPr lvl="1"/>
            <a:r>
              <a:rPr lang="en-US" dirty="0">
                <a:latin typeface="Calibri" panose="020F0502020204030204" pitchFamily="34" charset="0"/>
              </a:rPr>
              <a:t>Stratégies de recherche d’emploi</a:t>
            </a:r>
          </a:p>
          <a:p>
            <a:pPr lvl="1"/>
            <a:r>
              <a:rPr lang="en-US" dirty="0">
                <a:latin typeface="Calibri" panose="020F0502020204030204" pitchFamily="34" charset="0"/>
              </a:rPr>
              <a:t>Rédaction</a:t>
            </a:r>
            <a:r>
              <a:rPr lang="en-US" baseline="0" dirty="0">
                <a:latin typeface="Calibri" panose="020F0502020204030204" pitchFamily="34" charset="0"/>
              </a:rPr>
              <a:t> d’un </a:t>
            </a:r>
            <a:r>
              <a:rPr lang="en-US" i="1" baseline="0" dirty="0">
                <a:latin typeface="Calibri" panose="020F0502020204030204" pitchFamily="34" charset="0"/>
              </a:rPr>
              <a:t>curriculum vitæ</a:t>
            </a:r>
            <a:r>
              <a:rPr lang="en-US" baseline="0" dirty="0">
                <a:latin typeface="Calibri" panose="020F0502020204030204" pitchFamily="34" charset="0"/>
              </a:rPr>
              <a:t>, d’une lettre de motivation, compétences pour les entretiens</a:t>
            </a:r>
          </a:p>
          <a:p>
            <a:pPr lvl="1"/>
            <a:r>
              <a:rPr lang="en-US" baseline="0" dirty="0">
                <a:latin typeface="Calibri" panose="020F0502020204030204" pitchFamily="34" charset="0"/>
              </a:rPr>
              <a:t>Comment réussir en entreprise</a:t>
            </a:r>
            <a:endParaRPr lang="en-US" dirty="0">
              <a:latin typeface="Calibri" panose="020F0502020204030204" pitchFamily="34" charset="0"/>
            </a:endParaRPr>
          </a:p>
          <a:p>
            <a:endParaRPr lang="en-US" altLang="en-US" dirty="0" smtClean="0">
              <a:ea typeface="Geneva" charset="0"/>
              <a:cs typeface="Geneva" charset="0"/>
            </a:endParaRPr>
          </a:p>
          <a:p>
            <a:r>
              <a:rPr lang="en-US" altLang="en-US" dirty="0" smtClean="0">
                <a:ea typeface="Geneva" charset="0"/>
                <a:cs typeface="Geneva" charset="0"/>
              </a:rPr>
              <a:t>Assurance de la qualité </a:t>
            </a:r>
            <a:r>
              <a:rPr lang="en-US" altLang="en-US" baseline="0" dirty="0" smtClean="0">
                <a:ea typeface="Geneva" charset="0"/>
                <a:cs typeface="Geneva" charset="0"/>
              </a:rPr>
              <a:t>:</a:t>
            </a:r>
          </a:p>
          <a:p>
            <a:pPr marL="171450" indent="-171450">
              <a:buFont typeface="Arial"/>
              <a:buChar char="•"/>
            </a:pPr>
            <a:r>
              <a:rPr lang="en-US" dirty="0">
                <a:latin typeface="Calibri" panose="020F0502020204030204" pitchFamily="34" charset="0"/>
              </a:rPr>
              <a:t>Vérifications</a:t>
            </a:r>
            <a:r>
              <a:rPr lang="en-US" baseline="0" dirty="0">
                <a:latin typeface="Calibri" panose="020F0502020204030204" pitchFamily="34" charset="0"/>
              </a:rPr>
              <a:t> de la qualité des services et du respect des normes par Emploi N.-É., intégrées dans les contrats avec les prestataires de services</a:t>
            </a:r>
          </a:p>
          <a:p>
            <a:pPr marL="171450" indent="-171450">
              <a:buFont typeface="Arial"/>
              <a:buChar char="•"/>
            </a:pPr>
            <a:r>
              <a:rPr lang="en-US" baseline="0" dirty="0">
                <a:latin typeface="Calibri" panose="020F0502020204030204" pitchFamily="34" charset="0"/>
              </a:rPr>
              <a:t>Approche viable avec gestion des riques</a:t>
            </a:r>
          </a:p>
          <a:p>
            <a:pPr marL="171450" indent="-171450">
              <a:buFont typeface="Arial"/>
              <a:buChar char="•"/>
            </a:pPr>
            <a:r>
              <a:rPr lang="en-US" baseline="0" dirty="0">
                <a:latin typeface="Calibri" panose="020F0502020204030204" pitchFamily="34" charset="0"/>
              </a:rPr>
              <a:t>Abordable, viable</a:t>
            </a:r>
            <a:endParaRPr lang="en-US" altLang="en-US" dirty="0" smtClean="0">
              <a:ea typeface="Geneva" charset="0"/>
              <a:cs typeface="Geneva" charset="0"/>
            </a:endParaRPr>
          </a:p>
        </p:txBody>
      </p:sp>
      <p:sp>
        <p:nvSpPr>
          <p:cNvPr id="3686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128"/>
              </a:defRPr>
            </a:lvl1pPr>
            <a:lvl2pPr marL="742862" indent="-285716">
              <a:defRPr sz="2400">
                <a:solidFill>
                  <a:schemeClr val="tx1"/>
                </a:solidFill>
                <a:latin typeface="Times" charset="0"/>
                <a:ea typeface="ヒラギノ角ゴ Pro W3" charset="-128"/>
              </a:defRPr>
            </a:lvl2pPr>
            <a:lvl3pPr marL="1144453" indent="-228573">
              <a:defRPr sz="2400">
                <a:solidFill>
                  <a:schemeClr val="tx1"/>
                </a:solidFill>
                <a:latin typeface="Times" charset="0"/>
                <a:ea typeface="ヒラギノ角ゴ Pro W3" charset="-128"/>
              </a:defRPr>
            </a:lvl3pPr>
            <a:lvl4pPr marL="1601599" indent="-228573">
              <a:defRPr sz="2400">
                <a:solidFill>
                  <a:schemeClr val="tx1"/>
                </a:solidFill>
                <a:latin typeface="Times" charset="0"/>
                <a:ea typeface="ヒラギノ角ゴ Pro W3" charset="-128"/>
              </a:defRPr>
            </a:lvl4pPr>
            <a:lvl5pPr marL="2058745" indent="-228573">
              <a:defRPr sz="2400">
                <a:solidFill>
                  <a:schemeClr val="tx1"/>
                </a:solidFill>
                <a:latin typeface="Times" charset="0"/>
                <a:ea typeface="ヒラギノ角ゴ Pro W3" charset="-128"/>
              </a:defRPr>
            </a:lvl5pPr>
            <a:lvl6pPr marL="2515890" indent="-228573" eaLnBrk="0" fontAlgn="base" hangingPunct="0">
              <a:spcBef>
                <a:spcPct val="0"/>
              </a:spcBef>
              <a:spcAft>
                <a:spcPct val="0"/>
              </a:spcAft>
              <a:defRPr sz="2400">
                <a:solidFill>
                  <a:schemeClr val="tx1"/>
                </a:solidFill>
                <a:latin typeface="Times" charset="0"/>
                <a:ea typeface="ヒラギノ角ゴ Pro W3" charset="-128"/>
              </a:defRPr>
            </a:lvl6pPr>
            <a:lvl7pPr marL="2973036" indent="-228573" eaLnBrk="0" fontAlgn="base" hangingPunct="0">
              <a:spcBef>
                <a:spcPct val="0"/>
              </a:spcBef>
              <a:spcAft>
                <a:spcPct val="0"/>
              </a:spcAft>
              <a:defRPr sz="2400">
                <a:solidFill>
                  <a:schemeClr val="tx1"/>
                </a:solidFill>
                <a:latin typeface="Times" charset="0"/>
                <a:ea typeface="ヒラギノ角ゴ Pro W3" charset="-128"/>
              </a:defRPr>
            </a:lvl7pPr>
            <a:lvl8pPr marL="3430183" indent="-228573" eaLnBrk="0" fontAlgn="base" hangingPunct="0">
              <a:spcBef>
                <a:spcPct val="0"/>
              </a:spcBef>
              <a:spcAft>
                <a:spcPct val="0"/>
              </a:spcAft>
              <a:defRPr sz="2400">
                <a:solidFill>
                  <a:schemeClr val="tx1"/>
                </a:solidFill>
                <a:latin typeface="Times" charset="0"/>
                <a:ea typeface="ヒラギノ角ゴ Pro W3" charset="-128"/>
              </a:defRPr>
            </a:lvl8pPr>
            <a:lvl9pPr marL="3887329" indent="-228573" eaLnBrk="0" fontAlgn="base" hangingPunct="0">
              <a:spcBef>
                <a:spcPct val="0"/>
              </a:spcBef>
              <a:spcAft>
                <a:spcPct val="0"/>
              </a:spcAft>
              <a:defRPr sz="2400">
                <a:solidFill>
                  <a:schemeClr val="tx1"/>
                </a:solidFill>
                <a:latin typeface="Times" charset="0"/>
                <a:ea typeface="ヒラギノ角ゴ Pro W3" charset="-128"/>
              </a:defRPr>
            </a:lvl9pPr>
          </a:lstStyle>
          <a:p>
            <a:fld id="{BBA40437-3176-4D4C-8B8E-8CAABCD7AAF9}" type="slidenum">
              <a:rPr lang="en-US" altLang="en-US" sz="1200"/>
              <a:pPr/>
              <a:t>12</a:t>
            </a:fld>
            <a:endParaRPr lang="en-US" altLang="en-US" sz="1200"/>
          </a:p>
        </p:txBody>
      </p:sp>
      <p:sp>
        <p:nvSpPr>
          <p:cNvPr id="36869" name="Footer Placeholder 1"/>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128"/>
              </a:defRPr>
            </a:lvl1pPr>
            <a:lvl2pPr marL="742862" indent="-285716">
              <a:defRPr sz="2400">
                <a:solidFill>
                  <a:schemeClr val="tx1"/>
                </a:solidFill>
                <a:latin typeface="Times" charset="0"/>
                <a:ea typeface="ヒラギノ角ゴ Pro W3" charset="-128"/>
              </a:defRPr>
            </a:lvl2pPr>
            <a:lvl3pPr marL="1144453" indent="-228573">
              <a:defRPr sz="2400">
                <a:solidFill>
                  <a:schemeClr val="tx1"/>
                </a:solidFill>
                <a:latin typeface="Times" charset="0"/>
                <a:ea typeface="ヒラギノ角ゴ Pro W3" charset="-128"/>
              </a:defRPr>
            </a:lvl3pPr>
            <a:lvl4pPr marL="1601599" indent="-228573">
              <a:defRPr sz="2400">
                <a:solidFill>
                  <a:schemeClr val="tx1"/>
                </a:solidFill>
                <a:latin typeface="Times" charset="0"/>
                <a:ea typeface="ヒラギノ角ゴ Pro W3" charset="-128"/>
              </a:defRPr>
            </a:lvl4pPr>
            <a:lvl5pPr marL="2058745" indent="-228573">
              <a:defRPr sz="2400">
                <a:solidFill>
                  <a:schemeClr val="tx1"/>
                </a:solidFill>
                <a:latin typeface="Times" charset="0"/>
                <a:ea typeface="ヒラギノ角ゴ Pro W3" charset="-128"/>
              </a:defRPr>
            </a:lvl5pPr>
            <a:lvl6pPr marL="2515890" indent="-228573" eaLnBrk="0" fontAlgn="base" hangingPunct="0">
              <a:spcBef>
                <a:spcPct val="0"/>
              </a:spcBef>
              <a:spcAft>
                <a:spcPct val="0"/>
              </a:spcAft>
              <a:defRPr sz="2400">
                <a:solidFill>
                  <a:schemeClr val="tx1"/>
                </a:solidFill>
                <a:latin typeface="Times" charset="0"/>
                <a:ea typeface="ヒラギノ角ゴ Pro W3" charset="-128"/>
              </a:defRPr>
            </a:lvl6pPr>
            <a:lvl7pPr marL="2973036" indent="-228573" eaLnBrk="0" fontAlgn="base" hangingPunct="0">
              <a:spcBef>
                <a:spcPct val="0"/>
              </a:spcBef>
              <a:spcAft>
                <a:spcPct val="0"/>
              </a:spcAft>
              <a:defRPr sz="2400">
                <a:solidFill>
                  <a:schemeClr val="tx1"/>
                </a:solidFill>
                <a:latin typeface="Times" charset="0"/>
                <a:ea typeface="ヒラギノ角ゴ Pro W3" charset="-128"/>
              </a:defRPr>
            </a:lvl7pPr>
            <a:lvl8pPr marL="3430183" indent="-228573" eaLnBrk="0" fontAlgn="base" hangingPunct="0">
              <a:spcBef>
                <a:spcPct val="0"/>
              </a:spcBef>
              <a:spcAft>
                <a:spcPct val="0"/>
              </a:spcAft>
              <a:defRPr sz="2400">
                <a:solidFill>
                  <a:schemeClr val="tx1"/>
                </a:solidFill>
                <a:latin typeface="Times" charset="0"/>
                <a:ea typeface="ヒラギノ角ゴ Pro W3" charset="-128"/>
              </a:defRPr>
            </a:lvl8pPr>
            <a:lvl9pPr marL="3887329" indent="-228573" eaLnBrk="0" fontAlgn="base" hangingPunct="0">
              <a:spcBef>
                <a:spcPct val="0"/>
              </a:spcBef>
              <a:spcAft>
                <a:spcPct val="0"/>
              </a:spcAft>
              <a:defRPr sz="2400">
                <a:solidFill>
                  <a:schemeClr val="tx1"/>
                </a:solidFill>
                <a:latin typeface="Times" charset="0"/>
                <a:ea typeface="ヒラギノ角ゴ Pro W3" charset="-128"/>
              </a:defRPr>
            </a:lvl9pPr>
          </a:lstStyle>
          <a:p>
            <a:r>
              <a:rPr lang="en-US" altLang="en-US" sz="1200"/>
              <a:t>Confidental Advice to Minister</a:t>
            </a:r>
          </a:p>
        </p:txBody>
      </p:sp>
    </p:spTree>
    <p:extLst>
      <p:ext uri="{BB962C8B-B14F-4D97-AF65-F5344CB8AC3E}">
        <p14:creationId xmlns:p14="http://schemas.microsoft.com/office/powerpoint/2010/main" val="37703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Coordonner et structurer les efforts</a:t>
            </a:r>
            <a:r>
              <a:rPr lang="en-US" baseline="0" dirty="0"/>
              <a:t> dans le contexte de Carrières N.-É. :</a:t>
            </a:r>
          </a:p>
          <a:p>
            <a:pPr>
              <a:buFont typeface="Arial" panose="020B0604020202020204" pitchFamily="34" charset="0"/>
              <a:buChar char="•"/>
              <a:defRPr/>
            </a:pPr>
            <a:r>
              <a:rPr lang="en-US" dirty="0"/>
              <a:t> accès</a:t>
            </a:r>
            <a:r>
              <a:rPr lang="en-US" baseline="0" dirty="0"/>
              <a:t> à quoi</a:t>
            </a:r>
            <a:endParaRPr lang="en-US" dirty="0"/>
          </a:p>
          <a:p>
            <a:pPr>
              <a:buFont typeface="Arial" panose="020B0604020202020204" pitchFamily="34" charset="0"/>
              <a:buChar char="•"/>
              <a:defRPr/>
            </a:pPr>
            <a:r>
              <a:rPr lang="en-US" dirty="0"/>
              <a:t> toucher qui</a:t>
            </a:r>
          </a:p>
          <a:p>
            <a:pPr>
              <a:buFont typeface="Arial" panose="020B0604020202020204" pitchFamily="34" charset="0"/>
              <a:buChar char="•"/>
              <a:defRPr/>
            </a:pPr>
            <a:r>
              <a:rPr lang="en-US" dirty="0"/>
              <a:t> par quel</a:t>
            </a:r>
            <a:r>
              <a:rPr lang="en-US" baseline="0" dirty="0"/>
              <a:t> moyen</a:t>
            </a:r>
            <a:endParaRPr lang="en-US" dirty="0"/>
          </a:p>
          <a:p>
            <a:pPr>
              <a:buFont typeface="Arial" panose="020B0604020202020204" pitchFamily="34" charset="0"/>
              <a:buChar char="•"/>
              <a:defRPr/>
            </a:pPr>
            <a:endParaRPr lang="en-US" dirty="0"/>
          </a:p>
          <a:p>
            <a:pPr>
              <a:defRPr/>
            </a:pPr>
            <a:r>
              <a:rPr lang="en-US" dirty="0"/>
              <a:t>Nous nous concentrons sur :</a:t>
            </a:r>
          </a:p>
          <a:p>
            <a:pPr marL="171430" indent="-171430">
              <a:buFontTx/>
              <a:buChar char="-"/>
              <a:defRPr/>
            </a:pPr>
            <a:r>
              <a:rPr lang="en-US" dirty="0"/>
              <a:t>la création d’une image de marque cohérente…</a:t>
            </a:r>
            <a:r>
              <a:rPr lang="en-US" baseline="0" dirty="0"/>
              <a:t> Les gens sauront, quand ils voient notre marque, ce qu’ils obtiendront et ils compteront sur la qualité des services offerts.</a:t>
            </a:r>
          </a:p>
          <a:p>
            <a:pPr marL="171430" indent="-171430">
              <a:buFontTx/>
              <a:buChar char="-"/>
              <a:defRPr/>
            </a:pPr>
            <a:r>
              <a:rPr lang="en-US" baseline="0" dirty="0"/>
              <a:t>créer des informations sur le marché du travail faciles à consulter et d’autres produits de qualité pour aider les élèves, les parents et les chercheurs d’emploi à trouver des informations et aider les employeurs dans la planification des RH et de la main-d’œuvre</a:t>
            </a:r>
          </a:p>
          <a:p>
            <a:pPr marL="171430" indent="-171430">
              <a:buFontTx/>
              <a:buChar char="-"/>
              <a:defRPr/>
            </a:pPr>
            <a:r>
              <a:rPr lang="en-US" baseline="0" dirty="0"/>
              <a:t>créer des options et des outils virtuels : évaluations en ligne, options d’aiguillage au téléphone, etc. tout en maintenant les services en personne. Au fil du temps, on s’attend à ce que le nombre de gens qui trouveront ce qu’il leur faut en ligne augmente, ce qui réduira les besoins d’infrastructures et libérera des ressources pour offrir des interventions de meilleure qualité à la clientèle.</a:t>
            </a:r>
            <a:endParaRPr lang="en-US" dirty="0"/>
          </a:p>
        </p:txBody>
      </p:sp>
      <p:sp>
        <p:nvSpPr>
          <p:cNvPr id="4" name="Footer Placeholder 3"/>
          <p:cNvSpPr>
            <a:spLocks noGrp="1"/>
          </p:cNvSpPr>
          <p:nvPr>
            <p:ph type="ftr" sz="quarter" idx="10"/>
          </p:nvPr>
        </p:nvSpPr>
        <p:spPr/>
        <p:txBody>
          <a:bodyPr/>
          <a:lstStyle/>
          <a:p>
            <a:pPr>
              <a:defRPr/>
            </a:pPr>
            <a:r>
              <a:rPr lang="en-US" altLang="en-US" smtClean="0"/>
              <a:t>Confidental Advice to Minister</a:t>
            </a:r>
            <a:endParaRPr lang="en-US" altLang="en-US"/>
          </a:p>
        </p:txBody>
      </p:sp>
      <p:sp>
        <p:nvSpPr>
          <p:cNvPr id="5" name="Slide Number Placeholder 4"/>
          <p:cNvSpPr>
            <a:spLocks noGrp="1"/>
          </p:cNvSpPr>
          <p:nvPr>
            <p:ph type="sldNum" sz="quarter" idx="11"/>
          </p:nvPr>
        </p:nvSpPr>
        <p:spPr/>
        <p:txBody>
          <a:bodyPr/>
          <a:lstStyle/>
          <a:p>
            <a:pPr>
              <a:defRPr/>
            </a:pPr>
            <a:fld id="{89AA0C73-7EBA-4A49-8985-EC9822D9B5CE}" type="slidenum">
              <a:rPr lang="en-US" altLang="en-US" smtClean="0"/>
              <a:pPr>
                <a:defRPr/>
              </a:pPr>
              <a:t>13</a:t>
            </a:fld>
            <a:endParaRPr lang="en-US" altLang="en-US"/>
          </a:p>
        </p:txBody>
      </p:sp>
    </p:spTree>
    <p:extLst>
      <p:ext uri="{BB962C8B-B14F-4D97-AF65-F5344CB8AC3E}">
        <p14:creationId xmlns:p14="http://schemas.microsoft.com/office/powerpoint/2010/main" val="1165952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910"/>
            <a:ext cx="9216000" cy="6912000"/>
          </a:xfrm>
          <a:prstGeom prst="rect">
            <a:avLst/>
          </a:prstGeom>
        </p:spPr>
      </p:pic>
      <p:sp>
        <p:nvSpPr>
          <p:cNvPr id="6" name="Title 1"/>
          <p:cNvSpPr>
            <a:spLocks noGrp="1"/>
          </p:cNvSpPr>
          <p:nvPr>
            <p:ph type="ctrTitle" hasCustomPrompt="1"/>
          </p:nvPr>
        </p:nvSpPr>
        <p:spPr>
          <a:xfrm>
            <a:off x="494356" y="2148880"/>
            <a:ext cx="8470132" cy="1136103"/>
          </a:xfrm>
          <a:prstGeom prst="rect">
            <a:avLst/>
          </a:prstGeom>
        </p:spPr>
        <p:txBody>
          <a:bodyPr/>
          <a:lstStyle>
            <a:lvl1pPr algn="l">
              <a:defRPr sz="8000" b="0" i="0" baseline="0">
                <a:solidFill>
                  <a:srgbClr val="006BB6"/>
                </a:solidFill>
                <a:latin typeface="Calibri Light"/>
                <a:cs typeface="Calibri Light"/>
              </a:defRPr>
            </a:lvl1pPr>
          </a:lstStyle>
          <a:p>
            <a:r>
              <a:rPr lang="en-US" dirty="0" smtClean="0"/>
              <a:t>Title in Calibri Light</a:t>
            </a:r>
            <a:endParaRPr lang="en-US" dirty="0"/>
          </a:p>
        </p:txBody>
      </p:sp>
      <p:sp>
        <p:nvSpPr>
          <p:cNvPr id="7" name="Subtitle 2"/>
          <p:cNvSpPr>
            <a:spLocks noGrp="1"/>
          </p:cNvSpPr>
          <p:nvPr>
            <p:ph type="subTitle" idx="1" hasCustomPrompt="1"/>
          </p:nvPr>
        </p:nvSpPr>
        <p:spPr>
          <a:xfrm>
            <a:off x="1047720" y="3334999"/>
            <a:ext cx="4219211" cy="650252"/>
          </a:xfrm>
          <a:prstGeom prst="rect">
            <a:avLst/>
          </a:prstGeom>
        </p:spPr>
        <p:txBody>
          <a:bodyPr/>
          <a:lstStyle>
            <a:lvl1pPr marL="0" indent="0" algn="l">
              <a:buNone/>
              <a:defRPr sz="3000" b="0" i="0">
                <a:solidFill>
                  <a:srgbClr val="00AEEF"/>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in Calibri Light</a:t>
            </a:r>
            <a:endParaRPr lang="en-US" dirty="0"/>
          </a:p>
        </p:txBody>
      </p:sp>
    </p:spTree>
    <p:extLst>
      <p:ext uri="{BB962C8B-B14F-4D97-AF65-F5344CB8AC3E}">
        <p14:creationId xmlns:p14="http://schemas.microsoft.com/office/powerpoint/2010/main" val="3292226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vert="horz"/>
          <a:lstStyle>
            <a:lvl1pPr algn="l">
              <a:defRPr sz="6000" kern="1200">
                <a:solidFill>
                  <a:srgbClr val="00AEEF"/>
                </a:solidFill>
                <a:latin typeface="Calibri Light"/>
              </a:defRPr>
            </a:lvl1pPr>
          </a:lstStyle>
          <a:p>
            <a:r>
              <a:rPr lang="en-US" dirty="0" smtClean="0"/>
              <a:t>Title in Calibri Light</a:t>
            </a:r>
            <a:endParaRPr lang="en-US" dirty="0"/>
          </a:p>
        </p:txBody>
      </p:sp>
      <p:sp>
        <p:nvSpPr>
          <p:cNvPr id="5" name="Text Placeholder 4"/>
          <p:cNvSpPr>
            <a:spLocks noGrp="1"/>
          </p:cNvSpPr>
          <p:nvPr>
            <p:ph type="body" sz="quarter" idx="10" hasCustomPrompt="1"/>
          </p:nvPr>
        </p:nvSpPr>
        <p:spPr>
          <a:xfrm>
            <a:off x="457200" y="1609100"/>
            <a:ext cx="8229600" cy="423227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b="0" i="0" normalizeH="0" baseline="0">
                <a:solidFill>
                  <a:srgbClr val="006BB6"/>
                </a:solidFill>
                <a:latin typeface="Calibri"/>
                <a:cs typeface="Calibri"/>
              </a:defRPr>
            </a:lvl1pPr>
          </a:lstStyle>
          <a:p>
            <a:pPr lvl="0"/>
            <a:r>
              <a:rPr lang="en-US" dirty="0" smtClean="0"/>
              <a:t>Subtitle in Calibri Regular, dark blue.</a:t>
            </a:r>
          </a:p>
          <a:p>
            <a:pPr lvl="0"/>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Body text in Calibri Light, black.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Lorem</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ipsum</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qui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consectas</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est</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voles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ventibus</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volore</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nestrumqui</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dolore</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nam</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es</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sitio</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volupta</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pel</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etur</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ut</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dolluptae</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Nequam</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qui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totatem</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posapictur</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aut</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utas</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dicae</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volorer</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sperovi</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ducius</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a:t>
            </a:r>
            <a:endParaRPr lang="en-US" dirty="0" smtClean="0"/>
          </a:p>
          <a:p>
            <a:pPr lvl="0"/>
            <a:endPar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p:txBody>
      </p:sp>
    </p:spTree>
    <p:extLst>
      <p:ext uri="{BB962C8B-B14F-4D97-AF65-F5344CB8AC3E}">
        <p14:creationId xmlns:p14="http://schemas.microsoft.com/office/powerpoint/2010/main" val="313819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vert="horz"/>
          <a:lstStyle>
            <a:lvl1pPr algn="l">
              <a:defRPr sz="6000" b="0" i="0">
                <a:solidFill>
                  <a:srgbClr val="00AEEF"/>
                </a:solidFill>
                <a:latin typeface="Calibri Light"/>
                <a:cs typeface="Calibri Light"/>
              </a:defRPr>
            </a:lvl1pPr>
          </a:lstStyle>
          <a:p>
            <a:r>
              <a:rPr lang="en-US" dirty="0" smtClean="0"/>
              <a:t>Title in Calibri Light</a:t>
            </a:r>
            <a:endParaRPr lang="en-US" dirty="0"/>
          </a:p>
        </p:txBody>
      </p:sp>
      <p:sp>
        <p:nvSpPr>
          <p:cNvPr id="6" name="Text Placeholder 5"/>
          <p:cNvSpPr>
            <a:spLocks noGrp="1"/>
          </p:cNvSpPr>
          <p:nvPr>
            <p:ph type="body" sz="quarter" idx="10" hasCustomPrompt="1"/>
          </p:nvPr>
        </p:nvSpPr>
        <p:spPr>
          <a:xfrm>
            <a:off x="457199" y="1608138"/>
            <a:ext cx="3930074" cy="45799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b="0" i="0" baseline="0">
                <a:solidFill>
                  <a:srgbClr val="006BB6"/>
                </a:solidFill>
                <a:latin typeface="Calibri"/>
                <a:cs typeface="Calibri Light"/>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smtClean="0"/>
              <a:t>Subtitle in Calibri Regular, dark blue.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Body text in Calibri Light, black.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Lorem</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ipsum</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qui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consectas</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est</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voles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ventibus</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volore</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nestrumqui</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dolore</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nam</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es</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sitio</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volupta</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pel</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etur</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ut</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dolluptae</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Nequam</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qui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totatem</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posapictur</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aut</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utas</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dicae</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volorer</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sperovi</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ducius</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a:t>
            </a: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a:t>
            </a: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lvl="0"/>
            <a:endParaRPr lang="en-US" dirty="0"/>
          </a:p>
        </p:txBody>
      </p:sp>
      <p:sp>
        <p:nvSpPr>
          <p:cNvPr id="9" name="Text Placeholder 5"/>
          <p:cNvSpPr>
            <a:spLocks noGrp="1"/>
          </p:cNvSpPr>
          <p:nvPr>
            <p:ph type="body" sz="quarter" idx="11" hasCustomPrompt="1"/>
          </p:nvPr>
        </p:nvSpPr>
        <p:spPr>
          <a:xfrm>
            <a:off x="4756726" y="1608138"/>
            <a:ext cx="3930074" cy="45799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b="0" i="0" baseline="0">
                <a:solidFill>
                  <a:srgbClr val="006BB6"/>
                </a:solidFill>
                <a:latin typeface="Calibri"/>
                <a:cs typeface="Calibri Light"/>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smtClean="0"/>
              <a:t>Subtitle in Calibri Regular, dark blue.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Body text in Calibri Light, black.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Lorem</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ipsum</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qui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consectas</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est</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voles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ventibus</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volore</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nestrumqui</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dolore</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nam</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es</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sitio</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volupta</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pel</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etur</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ut</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dolluptae</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Nequam</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qui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totatem</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posapictur</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aut</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utas</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dicae</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volorer</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sperovi</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ducius</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a:t>
            </a: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p:txBody>
      </p:sp>
    </p:spTree>
    <p:extLst>
      <p:ext uri="{BB962C8B-B14F-4D97-AF65-F5344CB8AC3E}">
        <p14:creationId xmlns:p14="http://schemas.microsoft.com/office/powerpoint/2010/main" val="21203927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marL="0" marR="0" indent="0" algn="l" defTabSz="457200" rtl="0" eaLnBrk="1" fontAlgn="auto" latinLnBrk="0" hangingPunct="1">
              <a:lnSpc>
                <a:spcPct val="100000"/>
              </a:lnSpc>
              <a:spcBef>
                <a:spcPct val="0"/>
              </a:spcBef>
              <a:spcAft>
                <a:spcPts val="0"/>
              </a:spcAft>
              <a:buClrTx/>
              <a:buSzTx/>
              <a:buFontTx/>
              <a:buNone/>
              <a:tabLst/>
              <a:defRPr sz="6000" b="0" i="0" cap="none" baseline="0">
                <a:solidFill>
                  <a:srgbClr val="00AEEF"/>
                </a:solidFill>
                <a:latin typeface="Calibri Light"/>
                <a:cs typeface="Helvetica"/>
              </a:defRPr>
            </a:lvl1pPr>
          </a:lstStyle>
          <a:p>
            <a:r>
              <a:rPr lang="en-US" dirty="0" smtClean="0"/>
              <a:t>Title in Calibri Light</a:t>
            </a:r>
            <a:endParaRPr lang="en-US" dirty="0"/>
          </a:p>
        </p:txBody>
      </p:sp>
      <p:sp>
        <p:nvSpPr>
          <p:cNvPr id="3" name="Content Placeholder 2"/>
          <p:cNvSpPr>
            <a:spLocks noGrp="1"/>
          </p:cNvSpPr>
          <p:nvPr>
            <p:ph idx="1" hasCustomPrompt="1"/>
          </p:nvPr>
        </p:nvSpPr>
        <p:spPr>
          <a:xfrm>
            <a:off x="457200" y="1600200"/>
            <a:ext cx="8229600" cy="4211505"/>
          </a:xfrm>
          <a:prstGeom prst="rect">
            <a:avLst/>
          </a:prstGeom>
        </p:spPr>
        <p:txBody>
          <a:bodyPr/>
          <a:lstStyle>
            <a:lvl1pPr algn="l">
              <a:defRPr sz="2400" b="0" i="0" baseline="0">
                <a:solidFill>
                  <a:schemeClr val="tx2"/>
                </a:solidFill>
                <a:latin typeface="Calibri"/>
                <a:cs typeface="Calibri"/>
              </a:defRPr>
            </a:lvl1pPr>
            <a:lvl2pPr marL="742950" indent="-285750" algn="l">
              <a:buFont typeface="Arial"/>
              <a:buChar char="•"/>
              <a:defRPr sz="2400" b="0" i="0" baseline="0">
                <a:solidFill>
                  <a:schemeClr val="tx2"/>
                </a:solidFill>
                <a:latin typeface="Calibri Light"/>
                <a:cs typeface="Calibri Light"/>
              </a:defRPr>
            </a:lvl2pPr>
            <a:lvl3pPr marL="1143000" indent="-228600" algn="l">
              <a:buFont typeface="Lucida Grande"/>
              <a:buChar char="-"/>
              <a:defRPr sz="2400" b="0" i="0">
                <a:solidFill>
                  <a:schemeClr val="tx2"/>
                </a:solidFill>
                <a:latin typeface="Calibri Light"/>
                <a:cs typeface="Calibri Light"/>
              </a:defRPr>
            </a:lvl3pPr>
            <a:lvl4pPr algn="l">
              <a:defRPr>
                <a:latin typeface="Helvetica"/>
                <a:cs typeface="Helvetica"/>
              </a:defRPr>
            </a:lvl4pPr>
            <a:lvl5pPr algn="l">
              <a:defRPr>
                <a:latin typeface="Helvetica"/>
                <a:cs typeface="Helvetica"/>
              </a:defRPr>
            </a:lvl5pPr>
          </a:lstStyle>
          <a:p>
            <a:pPr lvl="0"/>
            <a:r>
              <a:rPr lang="en-US" dirty="0" smtClean="0"/>
              <a:t>Calibri Regular for level 1</a:t>
            </a:r>
          </a:p>
          <a:p>
            <a:pPr lvl="1"/>
            <a:r>
              <a:rPr lang="en-US" dirty="0" smtClean="0"/>
              <a:t>Calibri Light for level 2</a:t>
            </a:r>
          </a:p>
          <a:p>
            <a:pPr lvl="2"/>
            <a:r>
              <a:rPr lang="en-US" dirty="0" smtClean="0"/>
              <a:t>Calibri Light for level 3</a:t>
            </a:r>
          </a:p>
        </p:txBody>
      </p:sp>
    </p:spTree>
    <p:extLst>
      <p:ext uri="{BB962C8B-B14F-4D97-AF65-F5344CB8AC3E}">
        <p14:creationId xmlns:p14="http://schemas.microsoft.com/office/powerpoint/2010/main" val="1847849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6000" b="0" i="0" cap="none" baseline="0">
                <a:solidFill>
                  <a:srgbClr val="00AEEF"/>
                </a:solidFill>
                <a:latin typeface="Calibri Light"/>
                <a:cs typeface="Calibri Light"/>
              </a:defRPr>
            </a:lvl1pPr>
          </a:lstStyle>
          <a:p>
            <a:r>
              <a:rPr lang="en-US" dirty="0" smtClean="0"/>
              <a:t>Title in Calibri Light</a:t>
            </a:r>
            <a:endParaRPr lang="en-US" dirty="0"/>
          </a:p>
        </p:txBody>
      </p:sp>
      <p:sp>
        <p:nvSpPr>
          <p:cNvPr id="3" name="Content Placeholder 2"/>
          <p:cNvSpPr>
            <a:spLocks noGrp="1"/>
          </p:cNvSpPr>
          <p:nvPr>
            <p:ph sz="half" idx="1" hasCustomPrompt="1"/>
          </p:nvPr>
        </p:nvSpPr>
        <p:spPr>
          <a:xfrm>
            <a:off x="457200" y="1600201"/>
            <a:ext cx="4038600" cy="4198994"/>
          </a:xfrm>
          <a:prstGeom prst="rect">
            <a:avLst/>
          </a:prstGeom>
        </p:spPr>
        <p:txBody>
          <a:bodyPr/>
          <a:lstStyle>
            <a:lvl1pPr>
              <a:defRPr sz="2400" b="0" i="0" baseline="0">
                <a:solidFill>
                  <a:schemeClr val="tx2"/>
                </a:solidFill>
                <a:latin typeface="Calibri"/>
                <a:cs typeface="Calibri Light"/>
              </a:defRPr>
            </a:lvl1pPr>
            <a:lvl2pPr marL="742950" indent="-285750">
              <a:buFont typeface="Arial"/>
              <a:buChar char="•"/>
              <a:defRPr sz="2400" b="0" i="0" baseline="0">
                <a:solidFill>
                  <a:schemeClr val="tx2"/>
                </a:solidFill>
                <a:latin typeface="Calibri Light"/>
                <a:cs typeface="Calibri Light"/>
              </a:defRPr>
            </a:lvl2pPr>
            <a:lvl3pPr marL="1257300" marR="0" indent="-342900" algn="l" defTabSz="457200" rtl="0" eaLnBrk="1" fontAlgn="auto" latinLnBrk="0" hangingPunct="1">
              <a:lnSpc>
                <a:spcPct val="100000"/>
              </a:lnSpc>
              <a:spcBef>
                <a:spcPct val="20000"/>
              </a:spcBef>
              <a:spcAft>
                <a:spcPts val="0"/>
              </a:spcAft>
              <a:buClrTx/>
              <a:buSzTx/>
              <a:buFont typeface="Lucida Grande"/>
              <a:buChar char="-"/>
              <a:tabLst/>
              <a:defRPr sz="2400" b="0" i="0">
                <a:solidFill>
                  <a:schemeClr val="tx2"/>
                </a:solidFill>
                <a:latin typeface="Calibri Light"/>
                <a:cs typeface="Calibri Light"/>
              </a:defRPr>
            </a:lvl3pPr>
            <a:lvl4pPr>
              <a:defRPr sz="1800">
                <a:latin typeface="Roboto   "/>
                <a:cs typeface="Roboto   "/>
              </a:defRPr>
            </a:lvl4pPr>
            <a:lvl5pPr>
              <a:defRPr sz="1800">
                <a:latin typeface="Roboto   "/>
                <a:cs typeface="Roboto   "/>
              </a:defRPr>
            </a:lvl5pPr>
            <a:lvl6pPr>
              <a:defRPr sz="1800"/>
            </a:lvl6pPr>
            <a:lvl7pPr>
              <a:defRPr sz="1800"/>
            </a:lvl7pPr>
            <a:lvl8pPr>
              <a:defRPr sz="1800"/>
            </a:lvl8pPr>
            <a:lvl9pPr>
              <a:defRPr sz="1800"/>
            </a:lvl9pPr>
          </a:lstStyle>
          <a:p>
            <a:pPr lvl="0"/>
            <a:r>
              <a:rPr lang="en-US" dirty="0" smtClean="0"/>
              <a:t>Calibri Regular for level 1</a:t>
            </a:r>
          </a:p>
          <a:p>
            <a:pPr lvl="1"/>
            <a:r>
              <a:rPr lang="en-US" dirty="0" smtClean="0"/>
              <a:t>Calibri Light level 2</a:t>
            </a:r>
          </a:p>
          <a:p>
            <a:pPr marL="1257300" marR="0" lvl="2" indent="-342900" algn="l" defTabSz="457200" rtl="0" eaLnBrk="1" fontAlgn="auto" latinLnBrk="0" hangingPunct="1">
              <a:lnSpc>
                <a:spcPct val="100000"/>
              </a:lnSpc>
              <a:spcBef>
                <a:spcPct val="20000"/>
              </a:spcBef>
              <a:spcAft>
                <a:spcPts val="0"/>
              </a:spcAft>
              <a:buClrTx/>
              <a:buSzTx/>
              <a:buFont typeface="Lucida Grande"/>
              <a:buChar char="-"/>
              <a:tabLst/>
              <a:defRPr/>
            </a:pPr>
            <a:r>
              <a:rPr lang="en-US" dirty="0" smtClean="0"/>
              <a:t>Calibri Light level 3</a:t>
            </a:r>
          </a:p>
        </p:txBody>
      </p:sp>
      <p:sp>
        <p:nvSpPr>
          <p:cNvPr id="4" name="Content Placeholder 3"/>
          <p:cNvSpPr>
            <a:spLocks noGrp="1"/>
          </p:cNvSpPr>
          <p:nvPr>
            <p:ph sz="half" idx="2" hasCustomPrompt="1"/>
          </p:nvPr>
        </p:nvSpPr>
        <p:spPr>
          <a:xfrm>
            <a:off x="4648200" y="1600201"/>
            <a:ext cx="4038600" cy="4198994"/>
          </a:xfrm>
          <a:prstGeom prst="rect">
            <a:avLst/>
          </a:prstGeom>
        </p:spPr>
        <p:txBody>
          <a:bodyPr/>
          <a:lstStyle>
            <a:lvl1pPr>
              <a:defRPr sz="2400" b="0" i="0" baseline="0">
                <a:solidFill>
                  <a:schemeClr val="tx2"/>
                </a:solidFill>
                <a:latin typeface="Calibri"/>
                <a:cs typeface="Calibri Light"/>
              </a:defRPr>
            </a:lvl1pPr>
            <a:lvl2pPr marL="742950" indent="-285750">
              <a:buFont typeface="Arial"/>
              <a:buChar char="•"/>
              <a:defRPr sz="2400" b="0" i="0">
                <a:solidFill>
                  <a:schemeClr val="tx2"/>
                </a:solidFill>
                <a:latin typeface="Calibri Light"/>
                <a:cs typeface="Calibri Light"/>
              </a:defRPr>
            </a:lvl2pPr>
            <a:lvl3pPr marL="1257300" marR="0" indent="-342900" algn="l" defTabSz="457200" rtl="0" eaLnBrk="1" fontAlgn="auto" latinLnBrk="0" hangingPunct="1">
              <a:lnSpc>
                <a:spcPct val="100000"/>
              </a:lnSpc>
              <a:spcBef>
                <a:spcPct val="20000"/>
              </a:spcBef>
              <a:spcAft>
                <a:spcPts val="0"/>
              </a:spcAft>
              <a:buClrTx/>
              <a:buSzTx/>
              <a:buFont typeface="Lucida Grande"/>
              <a:buChar char="-"/>
              <a:tabLst/>
              <a:defRPr sz="2400" b="0" i="0">
                <a:solidFill>
                  <a:schemeClr val="tx2"/>
                </a:solidFill>
                <a:latin typeface="Calibri Light"/>
                <a:cs typeface="Calibri Light"/>
              </a:defRPr>
            </a:lvl3pPr>
            <a:lvl4pPr>
              <a:defRPr sz="1800">
                <a:latin typeface="Roboto   "/>
                <a:cs typeface="Roboto   "/>
              </a:defRPr>
            </a:lvl4pPr>
            <a:lvl5pPr>
              <a:defRPr sz="1800">
                <a:latin typeface="Roboto   "/>
                <a:cs typeface="Roboto   "/>
              </a:defRPr>
            </a:lvl5pPr>
            <a:lvl6pPr>
              <a:defRPr sz="1800"/>
            </a:lvl6pPr>
            <a:lvl7pPr>
              <a:defRPr sz="1800"/>
            </a:lvl7pPr>
            <a:lvl8pPr>
              <a:defRPr sz="1800"/>
            </a:lvl8pPr>
            <a:lvl9pPr>
              <a:defRPr sz="1800"/>
            </a:lvl9pPr>
          </a:lstStyle>
          <a:p>
            <a:pPr lvl="0"/>
            <a:r>
              <a:rPr lang="en-US" dirty="0" smtClean="0"/>
              <a:t>Calibri Regular for level 1</a:t>
            </a:r>
          </a:p>
          <a:p>
            <a:pPr lvl="1"/>
            <a:r>
              <a:rPr lang="en-US" dirty="0" smtClean="0"/>
              <a:t>Calibri Light level 2</a:t>
            </a:r>
          </a:p>
          <a:p>
            <a:pPr marL="1257300" marR="0" lvl="2" indent="-342900" algn="l" defTabSz="457200" rtl="0" eaLnBrk="1" fontAlgn="auto" latinLnBrk="0" hangingPunct="1">
              <a:lnSpc>
                <a:spcPct val="100000"/>
              </a:lnSpc>
              <a:spcBef>
                <a:spcPct val="20000"/>
              </a:spcBef>
              <a:spcAft>
                <a:spcPts val="0"/>
              </a:spcAft>
              <a:buClrTx/>
              <a:buSzTx/>
              <a:buFont typeface="Lucida Grande"/>
              <a:buChar char="-"/>
              <a:tabLst/>
              <a:defRPr/>
            </a:pPr>
            <a:r>
              <a:rPr lang="en-US" dirty="0" smtClean="0"/>
              <a:t>Calibri Light level 3</a:t>
            </a:r>
          </a:p>
        </p:txBody>
      </p:sp>
      <p:cxnSp>
        <p:nvCxnSpPr>
          <p:cNvPr id="9" name="Straight Connector 8"/>
          <p:cNvCxnSpPr/>
          <p:nvPr userDrawn="1"/>
        </p:nvCxnSpPr>
        <p:spPr>
          <a:xfrm>
            <a:off x="4556606" y="1600201"/>
            <a:ext cx="0" cy="4198994"/>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5289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704789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31" y="-7697"/>
            <a:ext cx="9164525" cy="6873394"/>
          </a:xfrm>
          <a:prstGeom prst="rect">
            <a:avLst/>
          </a:prstGeom>
        </p:spPr>
      </p:pic>
      <p:sp>
        <p:nvSpPr>
          <p:cNvPr id="5" name="Parallelogram 4"/>
          <p:cNvSpPr/>
          <p:nvPr userDrawn="1"/>
        </p:nvSpPr>
        <p:spPr>
          <a:xfrm>
            <a:off x="-13265" y="1343561"/>
            <a:ext cx="6290693" cy="1447503"/>
          </a:xfrm>
          <a:custGeom>
            <a:avLst/>
            <a:gdLst>
              <a:gd name="connsiteX0" fmla="*/ 0 w 7393214"/>
              <a:gd name="connsiteY0" fmla="*/ 1442357 h 1442357"/>
              <a:gd name="connsiteX1" fmla="*/ 360589 w 7393214"/>
              <a:gd name="connsiteY1" fmla="*/ 0 h 1442357"/>
              <a:gd name="connsiteX2" fmla="*/ 7393214 w 7393214"/>
              <a:gd name="connsiteY2" fmla="*/ 0 h 1442357"/>
              <a:gd name="connsiteX3" fmla="*/ 7032625 w 7393214"/>
              <a:gd name="connsiteY3" fmla="*/ 1442357 h 1442357"/>
              <a:gd name="connsiteX4" fmla="*/ 0 w 7393214"/>
              <a:gd name="connsiteY4" fmla="*/ 1442357 h 1442357"/>
              <a:gd name="connsiteX0" fmla="*/ 0 w 7892143"/>
              <a:gd name="connsiteY0" fmla="*/ 1442357 h 1442357"/>
              <a:gd name="connsiteX1" fmla="*/ 360589 w 7892143"/>
              <a:gd name="connsiteY1" fmla="*/ 0 h 1442357"/>
              <a:gd name="connsiteX2" fmla="*/ 7892143 w 7892143"/>
              <a:gd name="connsiteY2" fmla="*/ 0 h 1442357"/>
              <a:gd name="connsiteX3" fmla="*/ 7032625 w 7892143"/>
              <a:gd name="connsiteY3" fmla="*/ 1442357 h 1442357"/>
              <a:gd name="connsiteX4" fmla="*/ 0 w 7892143"/>
              <a:gd name="connsiteY4" fmla="*/ 1442357 h 1442357"/>
              <a:gd name="connsiteX0" fmla="*/ 0 w 7892143"/>
              <a:gd name="connsiteY0" fmla="*/ 1442357 h 1442357"/>
              <a:gd name="connsiteX1" fmla="*/ 1558017 w 7892143"/>
              <a:gd name="connsiteY1" fmla="*/ 0 h 1442357"/>
              <a:gd name="connsiteX2" fmla="*/ 7892143 w 7892143"/>
              <a:gd name="connsiteY2" fmla="*/ 0 h 1442357"/>
              <a:gd name="connsiteX3" fmla="*/ 7032625 w 7892143"/>
              <a:gd name="connsiteY3" fmla="*/ 1442357 h 1442357"/>
              <a:gd name="connsiteX4" fmla="*/ 0 w 7892143"/>
              <a:gd name="connsiteY4" fmla="*/ 1442357 h 1442357"/>
              <a:gd name="connsiteX0" fmla="*/ 20411 w 7912554"/>
              <a:gd name="connsiteY0" fmla="*/ 1469572 h 1469572"/>
              <a:gd name="connsiteX1" fmla="*/ 0 w 7912554"/>
              <a:gd name="connsiteY1" fmla="*/ 0 h 1469572"/>
              <a:gd name="connsiteX2" fmla="*/ 7912554 w 7912554"/>
              <a:gd name="connsiteY2" fmla="*/ 27215 h 1469572"/>
              <a:gd name="connsiteX3" fmla="*/ 7053036 w 7912554"/>
              <a:gd name="connsiteY3" fmla="*/ 1469572 h 1469572"/>
              <a:gd name="connsiteX4" fmla="*/ 20411 w 7912554"/>
              <a:gd name="connsiteY4" fmla="*/ 1469572 h 1469572"/>
              <a:gd name="connsiteX0" fmla="*/ 0 w 7892143"/>
              <a:gd name="connsiteY0" fmla="*/ 1442357 h 1442357"/>
              <a:gd name="connsiteX1" fmla="*/ 1621518 w 7892143"/>
              <a:gd name="connsiteY1" fmla="*/ 18142 h 1442357"/>
              <a:gd name="connsiteX2" fmla="*/ 7892143 w 7892143"/>
              <a:gd name="connsiteY2" fmla="*/ 0 h 1442357"/>
              <a:gd name="connsiteX3" fmla="*/ 7032625 w 7892143"/>
              <a:gd name="connsiteY3" fmla="*/ 1442357 h 1442357"/>
              <a:gd name="connsiteX4" fmla="*/ 0 w 7892143"/>
              <a:gd name="connsiteY4" fmla="*/ 1442357 h 1442357"/>
              <a:gd name="connsiteX0" fmla="*/ 0 w 6295572"/>
              <a:gd name="connsiteY0" fmla="*/ 1451429 h 1451429"/>
              <a:gd name="connsiteX1" fmla="*/ 24947 w 6295572"/>
              <a:gd name="connsiteY1" fmla="*/ 18142 h 1451429"/>
              <a:gd name="connsiteX2" fmla="*/ 6295572 w 6295572"/>
              <a:gd name="connsiteY2" fmla="*/ 0 h 1451429"/>
              <a:gd name="connsiteX3" fmla="*/ 5436054 w 6295572"/>
              <a:gd name="connsiteY3" fmla="*/ 1442357 h 1451429"/>
              <a:gd name="connsiteX4" fmla="*/ 0 w 6295572"/>
              <a:gd name="connsiteY4" fmla="*/ 1451429 h 1451429"/>
              <a:gd name="connsiteX0" fmla="*/ 274410 w 6569982"/>
              <a:gd name="connsiteY0" fmla="*/ 1451429 h 1451429"/>
              <a:gd name="connsiteX1" fmla="*/ 0 w 6569982"/>
              <a:gd name="connsiteY1" fmla="*/ 18142 h 1451429"/>
              <a:gd name="connsiteX2" fmla="*/ 6569982 w 6569982"/>
              <a:gd name="connsiteY2" fmla="*/ 0 h 1451429"/>
              <a:gd name="connsiteX3" fmla="*/ 5710464 w 6569982"/>
              <a:gd name="connsiteY3" fmla="*/ 1442357 h 1451429"/>
              <a:gd name="connsiteX4" fmla="*/ 274410 w 6569982"/>
              <a:gd name="connsiteY4" fmla="*/ 1451429 h 1451429"/>
              <a:gd name="connsiteX0" fmla="*/ 0 w 6295572"/>
              <a:gd name="connsiteY0" fmla="*/ 1451429 h 1451429"/>
              <a:gd name="connsiteX1" fmla="*/ 6804 w 6295572"/>
              <a:gd name="connsiteY1" fmla="*/ 27214 h 1451429"/>
              <a:gd name="connsiteX2" fmla="*/ 6295572 w 6295572"/>
              <a:gd name="connsiteY2" fmla="*/ 0 h 1451429"/>
              <a:gd name="connsiteX3" fmla="*/ 5436054 w 6295572"/>
              <a:gd name="connsiteY3" fmla="*/ 1442357 h 1451429"/>
              <a:gd name="connsiteX4" fmla="*/ 0 w 6295572"/>
              <a:gd name="connsiteY4" fmla="*/ 1451429 h 1451429"/>
              <a:gd name="connsiteX0" fmla="*/ 52961 w 6288768"/>
              <a:gd name="connsiteY0" fmla="*/ 1451429 h 1451429"/>
              <a:gd name="connsiteX1" fmla="*/ 0 w 6288768"/>
              <a:gd name="connsiteY1" fmla="*/ 27214 h 1451429"/>
              <a:gd name="connsiteX2" fmla="*/ 6288768 w 6288768"/>
              <a:gd name="connsiteY2" fmla="*/ 0 h 1451429"/>
              <a:gd name="connsiteX3" fmla="*/ 5429250 w 6288768"/>
              <a:gd name="connsiteY3" fmla="*/ 1442357 h 1451429"/>
              <a:gd name="connsiteX4" fmla="*/ 52961 w 6288768"/>
              <a:gd name="connsiteY4" fmla="*/ 1451429 h 1451429"/>
              <a:gd name="connsiteX0" fmla="*/ 667 w 6288768"/>
              <a:gd name="connsiteY0" fmla="*/ 1451429 h 1451429"/>
              <a:gd name="connsiteX1" fmla="*/ 0 w 6288768"/>
              <a:gd name="connsiteY1" fmla="*/ 27214 h 1451429"/>
              <a:gd name="connsiteX2" fmla="*/ 6288768 w 6288768"/>
              <a:gd name="connsiteY2" fmla="*/ 0 h 1451429"/>
              <a:gd name="connsiteX3" fmla="*/ 5429250 w 6288768"/>
              <a:gd name="connsiteY3" fmla="*/ 1442357 h 1451429"/>
              <a:gd name="connsiteX4" fmla="*/ 667 w 6288768"/>
              <a:gd name="connsiteY4" fmla="*/ 1451429 h 1451429"/>
              <a:gd name="connsiteX0" fmla="*/ 1 w 6288102"/>
              <a:gd name="connsiteY0" fmla="*/ 1451429 h 1451429"/>
              <a:gd name="connsiteX1" fmla="*/ 126334 w 6288102"/>
              <a:gd name="connsiteY1" fmla="*/ 27214 h 1451429"/>
              <a:gd name="connsiteX2" fmla="*/ 6288102 w 6288102"/>
              <a:gd name="connsiteY2" fmla="*/ 0 h 1451429"/>
              <a:gd name="connsiteX3" fmla="*/ 5428584 w 6288102"/>
              <a:gd name="connsiteY3" fmla="*/ 1442357 h 1451429"/>
              <a:gd name="connsiteX4" fmla="*/ 1 w 6288102"/>
              <a:gd name="connsiteY4" fmla="*/ 1451429 h 1451429"/>
              <a:gd name="connsiteX0" fmla="*/ 8138 w 6296239"/>
              <a:gd name="connsiteY0" fmla="*/ 1451429 h 1451429"/>
              <a:gd name="connsiteX1" fmla="*/ 0 w 6296239"/>
              <a:gd name="connsiteY1" fmla="*/ 19743 h 1451429"/>
              <a:gd name="connsiteX2" fmla="*/ 6296239 w 6296239"/>
              <a:gd name="connsiteY2" fmla="*/ 0 h 1451429"/>
              <a:gd name="connsiteX3" fmla="*/ 5436721 w 6296239"/>
              <a:gd name="connsiteY3" fmla="*/ 1442357 h 1451429"/>
              <a:gd name="connsiteX4" fmla="*/ 8138 w 6296239"/>
              <a:gd name="connsiteY4" fmla="*/ 1451429 h 1451429"/>
              <a:gd name="connsiteX0" fmla="*/ 8138 w 6296239"/>
              <a:gd name="connsiteY0" fmla="*/ 1451429 h 1451429"/>
              <a:gd name="connsiteX1" fmla="*/ 0 w 6296239"/>
              <a:gd name="connsiteY1" fmla="*/ 19743 h 1451429"/>
              <a:gd name="connsiteX2" fmla="*/ 6296239 w 6296239"/>
              <a:gd name="connsiteY2" fmla="*/ 0 h 1451429"/>
              <a:gd name="connsiteX3" fmla="*/ 5436721 w 6296239"/>
              <a:gd name="connsiteY3" fmla="*/ 1442357 h 1451429"/>
              <a:gd name="connsiteX4" fmla="*/ 220517 w 6296239"/>
              <a:gd name="connsiteY4" fmla="*/ 1450895 h 1451429"/>
              <a:gd name="connsiteX5" fmla="*/ 8138 w 6296239"/>
              <a:gd name="connsiteY5" fmla="*/ 1451429 h 1451429"/>
              <a:gd name="connsiteX0" fmla="*/ 8138 w 6296239"/>
              <a:gd name="connsiteY0" fmla="*/ 1451429 h 1451429"/>
              <a:gd name="connsiteX1" fmla="*/ 0 w 6296239"/>
              <a:gd name="connsiteY1" fmla="*/ 19743 h 1451429"/>
              <a:gd name="connsiteX2" fmla="*/ 6296239 w 6296239"/>
              <a:gd name="connsiteY2" fmla="*/ 0 h 1451429"/>
              <a:gd name="connsiteX3" fmla="*/ 5436721 w 6296239"/>
              <a:gd name="connsiteY3" fmla="*/ 1442357 h 1451429"/>
              <a:gd name="connsiteX4" fmla="*/ 369929 w 6296239"/>
              <a:gd name="connsiteY4" fmla="*/ 1353777 h 1451429"/>
              <a:gd name="connsiteX5" fmla="*/ 8138 w 6296239"/>
              <a:gd name="connsiteY5" fmla="*/ 1451429 h 1451429"/>
              <a:gd name="connsiteX0" fmla="*/ 8138 w 6296239"/>
              <a:gd name="connsiteY0" fmla="*/ 1451429 h 1480777"/>
              <a:gd name="connsiteX1" fmla="*/ 0 w 6296239"/>
              <a:gd name="connsiteY1" fmla="*/ 19743 h 1480777"/>
              <a:gd name="connsiteX2" fmla="*/ 6296239 w 6296239"/>
              <a:gd name="connsiteY2" fmla="*/ 0 h 1480777"/>
              <a:gd name="connsiteX3" fmla="*/ 5436721 w 6296239"/>
              <a:gd name="connsiteY3" fmla="*/ 1442357 h 1480777"/>
              <a:gd name="connsiteX4" fmla="*/ 205576 w 6296239"/>
              <a:gd name="connsiteY4" fmla="*/ 1480777 h 1480777"/>
              <a:gd name="connsiteX5" fmla="*/ 8138 w 6296239"/>
              <a:gd name="connsiteY5" fmla="*/ 1451429 h 1480777"/>
              <a:gd name="connsiteX0" fmla="*/ 4 w 6303046"/>
              <a:gd name="connsiteY0" fmla="*/ 1077899 h 1480777"/>
              <a:gd name="connsiteX1" fmla="*/ 6807 w 6303046"/>
              <a:gd name="connsiteY1" fmla="*/ 19743 h 1480777"/>
              <a:gd name="connsiteX2" fmla="*/ 6303046 w 6303046"/>
              <a:gd name="connsiteY2" fmla="*/ 0 h 1480777"/>
              <a:gd name="connsiteX3" fmla="*/ 5443528 w 6303046"/>
              <a:gd name="connsiteY3" fmla="*/ 1442357 h 1480777"/>
              <a:gd name="connsiteX4" fmla="*/ 212383 w 6303046"/>
              <a:gd name="connsiteY4" fmla="*/ 1480777 h 1480777"/>
              <a:gd name="connsiteX5" fmla="*/ 4 w 6303046"/>
              <a:gd name="connsiteY5" fmla="*/ 1077899 h 1480777"/>
              <a:gd name="connsiteX0" fmla="*/ 49091 w 6352133"/>
              <a:gd name="connsiteY0" fmla="*/ 1077899 h 1480777"/>
              <a:gd name="connsiteX1" fmla="*/ 55894 w 6352133"/>
              <a:gd name="connsiteY1" fmla="*/ 19743 h 1480777"/>
              <a:gd name="connsiteX2" fmla="*/ 6352133 w 6352133"/>
              <a:gd name="connsiteY2" fmla="*/ 0 h 1480777"/>
              <a:gd name="connsiteX3" fmla="*/ 5492615 w 6352133"/>
              <a:gd name="connsiteY3" fmla="*/ 1442357 h 1480777"/>
              <a:gd name="connsiteX4" fmla="*/ 0 w 6352133"/>
              <a:gd name="connsiteY4" fmla="*/ 1480777 h 1480777"/>
              <a:gd name="connsiteX5" fmla="*/ 49091 w 6352133"/>
              <a:gd name="connsiteY5" fmla="*/ 1077899 h 1480777"/>
              <a:gd name="connsiteX0" fmla="*/ 4268 w 6307310"/>
              <a:gd name="connsiteY0" fmla="*/ 1077899 h 1480777"/>
              <a:gd name="connsiteX1" fmla="*/ 11071 w 6307310"/>
              <a:gd name="connsiteY1" fmla="*/ 19743 h 1480777"/>
              <a:gd name="connsiteX2" fmla="*/ 6307310 w 6307310"/>
              <a:gd name="connsiteY2" fmla="*/ 0 h 1480777"/>
              <a:gd name="connsiteX3" fmla="*/ 5447792 w 6307310"/>
              <a:gd name="connsiteY3" fmla="*/ 1442357 h 1480777"/>
              <a:gd name="connsiteX4" fmla="*/ 0 w 6307310"/>
              <a:gd name="connsiteY4" fmla="*/ 1480777 h 1480777"/>
              <a:gd name="connsiteX5" fmla="*/ 4268 w 6307310"/>
              <a:gd name="connsiteY5" fmla="*/ 1077899 h 1480777"/>
              <a:gd name="connsiteX0" fmla="*/ 144 w 6303186"/>
              <a:gd name="connsiteY0" fmla="*/ 1077899 h 1458594"/>
              <a:gd name="connsiteX1" fmla="*/ 6947 w 6303186"/>
              <a:gd name="connsiteY1" fmla="*/ 19743 h 1458594"/>
              <a:gd name="connsiteX2" fmla="*/ 6303186 w 6303186"/>
              <a:gd name="connsiteY2" fmla="*/ 0 h 1458594"/>
              <a:gd name="connsiteX3" fmla="*/ 5443668 w 6303186"/>
              <a:gd name="connsiteY3" fmla="*/ 1442357 h 1458594"/>
              <a:gd name="connsiteX4" fmla="*/ 6968 w 6303186"/>
              <a:gd name="connsiteY4" fmla="*/ 1458594 h 1458594"/>
              <a:gd name="connsiteX5" fmla="*/ 144 w 6303186"/>
              <a:gd name="connsiteY5" fmla="*/ 1077899 h 1458594"/>
              <a:gd name="connsiteX0" fmla="*/ 144 w 6303186"/>
              <a:gd name="connsiteY0" fmla="*/ 1077899 h 1442357"/>
              <a:gd name="connsiteX1" fmla="*/ 6947 w 6303186"/>
              <a:gd name="connsiteY1" fmla="*/ 19743 h 1442357"/>
              <a:gd name="connsiteX2" fmla="*/ 6303186 w 6303186"/>
              <a:gd name="connsiteY2" fmla="*/ 0 h 1442357"/>
              <a:gd name="connsiteX3" fmla="*/ 5443668 w 6303186"/>
              <a:gd name="connsiteY3" fmla="*/ 1442357 h 1442357"/>
              <a:gd name="connsiteX4" fmla="*/ 6968 w 6303186"/>
              <a:gd name="connsiteY4" fmla="*/ 1430865 h 1442357"/>
              <a:gd name="connsiteX5" fmla="*/ 144 w 6303186"/>
              <a:gd name="connsiteY5" fmla="*/ 1077899 h 1442357"/>
              <a:gd name="connsiteX0" fmla="*/ 303 w 6303345"/>
              <a:gd name="connsiteY0" fmla="*/ 1077899 h 1458594"/>
              <a:gd name="connsiteX1" fmla="*/ 7106 w 6303345"/>
              <a:gd name="connsiteY1" fmla="*/ 19743 h 1458594"/>
              <a:gd name="connsiteX2" fmla="*/ 6303345 w 6303345"/>
              <a:gd name="connsiteY2" fmla="*/ 0 h 1458594"/>
              <a:gd name="connsiteX3" fmla="*/ 5443827 w 6303345"/>
              <a:gd name="connsiteY3" fmla="*/ 1442357 h 1458594"/>
              <a:gd name="connsiteX4" fmla="*/ 1581 w 6303345"/>
              <a:gd name="connsiteY4" fmla="*/ 1458594 h 1458594"/>
              <a:gd name="connsiteX5" fmla="*/ 303 w 6303345"/>
              <a:gd name="connsiteY5" fmla="*/ 1077899 h 1458594"/>
              <a:gd name="connsiteX0" fmla="*/ 303 w 6303345"/>
              <a:gd name="connsiteY0" fmla="*/ 1091431 h 1472126"/>
              <a:gd name="connsiteX1" fmla="*/ 12652 w 6303345"/>
              <a:gd name="connsiteY1" fmla="*/ 0 h 1472126"/>
              <a:gd name="connsiteX2" fmla="*/ 6303345 w 6303345"/>
              <a:gd name="connsiteY2" fmla="*/ 13532 h 1472126"/>
              <a:gd name="connsiteX3" fmla="*/ 5443827 w 6303345"/>
              <a:gd name="connsiteY3" fmla="*/ 1455889 h 1472126"/>
              <a:gd name="connsiteX4" fmla="*/ 1581 w 6303345"/>
              <a:gd name="connsiteY4" fmla="*/ 1472126 h 1472126"/>
              <a:gd name="connsiteX5" fmla="*/ 303 w 6303345"/>
              <a:gd name="connsiteY5" fmla="*/ 1091431 h 1472126"/>
              <a:gd name="connsiteX0" fmla="*/ 303 w 6303345"/>
              <a:gd name="connsiteY0" fmla="*/ 1077899 h 1458594"/>
              <a:gd name="connsiteX1" fmla="*/ 12652 w 6303345"/>
              <a:gd name="connsiteY1" fmla="*/ 3105 h 1458594"/>
              <a:gd name="connsiteX2" fmla="*/ 6303345 w 6303345"/>
              <a:gd name="connsiteY2" fmla="*/ 0 h 1458594"/>
              <a:gd name="connsiteX3" fmla="*/ 5443827 w 6303345"/>
              <a:gd name="connsiteY3" fmla="*/ 1442357 h 1458594"/>
              <a:gd name="connsiteX4" fmla="*/ 1581 w 6303345"/>
              <a:gd name="connsiteY4" fmla="*/ 1458594 h 1458594"/>
              <a:gd name="connsiteX5" fmla="*/ 303 w 6303345"/>
              <a:gd name="connsiteY5" fmla="*/ 1077899 h 1458594"/>
              <a:gd name="connsiteX0" fmla="*/ 109642 w 6301764"/>
              <a:gd name="connsiteY0" fmla="*/ 861615 h 1458594"/>
              <a:gd name="connsiteX1" fmla="*/ 11071 w 6301764"/>
              <a:gd name="connsiteY1" fmla="*/ 3105 h 1458594"/>
              <a:gd name="connsiteX2" fmla="*/ 6301764 w 6301764"/>
              <a:gd name="connsiteY2" fmla="*/ 0 h 1458594"/>
              <a:gd name="connsiteX3" fmla="*/ 5442246 w 6301764"/>
              <a:gd name="connsiteY3" fmla="*/ 1442357 h 1458594"/>
              <a:gd name="connsiteX4" fmla="*/ 0 w 6301764"/>
              <a:gd name="connsiteY4" fmla="*/ 1458594 h 1458594"/>
              <a:gd name="connsiteX5" fmla="*/ 109642 w 6301764"/>
              <a:gd name="connsiteY5" fmla="*/ 861615 h 1458594"/>
              <a:gd name="connsiteX0" fmla="*/ 15360 w 6301764"/>
              <a:gd name="connsiteY0" fmla="*/ 861615 h 1458594"/>
              <a:gd name="connsiteX1" fmla="*/ 11071 w 6301764"/>
              <a:gd name="connsiteY1" fmla="*/ 3105 h 1458594"/>
              <a:gd name="connsiteX2" fmla="*/ 6301764 w 6301764"/>
              <a:gd name="connsiteY2" fmla="*/ 0 h 1458594"/>
              <a:gd name="connsiteX3" fmla="*/ 5442246 w 6301764"/>
              <a:gd name="connsiteY3" fmla="*/ 1442357 h 1458594"/>
              <a:gd name="connsiteX4" fmla="*/ 0 w 6301764"/>
              <a:gd name="connsiteY4" fmla="*/ 1458594 h 1458594"/>
              <a:gd name="connsiteX5" fmla="*/ 15360 w 6301764"/>
              <a:gd name="connsiteY5" fmla="*/ 861615 h 1458594"/>
              <a:gd name="connsiteX0" fmla="*/ 9814 w 6296218"/>
              <a:gd name="connsiteY0" fmla="*/ 861615 h 1453048"/>
              <a:gd name="connsiteX1" fmla="*/ 5525 w 6296218"/>
              <a:gd name="connsiteY1" fmla="*/ 3105 h 1453048"/>
              <a:gd name="connsiteX2" fmla="*/ 6296218 w 6296218"/>
              <a:gd name="connsiteY2" fmla="*/ 0 h 1453048"/>
              <a:gd name="connsiteX3" fmla="*/ 5436700 w 6296218"/>
              <a:gd name="connsiteY3" fmla="*/ 1442357 h 1453048"/>
              <a:gd name="connsiteX4" fmla="*/ 0 w 6296218"/>
              <a:gd name="connsiteY4" fmla="*/ 1453048 h 1453048"/>
              <a:gd name="connsiteX5" fmla="*/ 9814 w 6296218"/>
              <a:gd name="connsiteY5" fmla="*/ 861615 h 1453048"/>
              <a:gd name="connsiteX0" fmla="*/ 4289 w 6290693"/>
              <a:gd name="connsiteY0" fmla="*/ 861615 h 1453048"/>
              <a:gd name="connsiteX1" fmla="*/ 0 w 6290693"/>
              <a:gd name="connsiteY1" fmla="*/ 3105 h 1453048"/>
              <a:gd name="connsiteX2" fmla="*/ 6290693 w 6290693"/>
              <a:gd name="connsiteY2" fmla="*/ 0 h 1453048"/>
              <a:gd name="connsiteX3" fmla="*/ 5431175 w 6290693"/>
              <a:gd name="connsiteY3" fmla="*/ 1442357 h 1453048"/>
              <a:gd name="connsiteX4" fmla="*/ 55481 w 6290693"/>
              <a:gd name="connsiteY4" fmla="*/ 1453048 h 1453048"/>
              <a:gd name="connsiteX5" fmla="*/ 4289 w 6290693"/>
              <a:gd name="connsiteY5" fmla="*/ 861615 h 1453048"/>
              <a:gd name="connsiteX0" fmla="*/ 4289 w 6290693"/>
              <a:gd name="connsiteY0" fmla="*/ 861615 h 1453048"/>
              <a:gd name="connsiteX1" fmla="*/ 0 w 6290693"/>
              <a:gd name="connsiteY1" fmla="*/ 3105 h 1453048"/>
              <a:gd name="connsiteX2" fmla="*/ 6290693 w 6290693"/>
              <a:gd name="connsiteY2" fmla="*/ 0 h 1453048"/>
              <a:gd name="connsiteX3" fmla="*/ 5431175 w 6290693"/>
              <a:gd name="connsiteY3" fmla="*/ 1442357 h 1453048"/>
              <a:gd name="connsiteX4" fmla="*/ 11113 w 6290693"/>
              <a:gd name="connsiteY4" fmla="*/ 1453048 h 1453048"/>
              <a:gd name="connsiteX5" fmla="*/ 4289 w 6290693"/>
              <a:gd name="connsiteY5" fmla="*/ 861615 h 1453048"/>
              <a:gd name="connsiteX0" fmla="*/ 4289 w 6290693"/>
              <a:gd name="connsiteY0" fmla="*/ 861615 h 1447503"/>
              <a:gd name="connsiteX1" fmla="*/ 0 w 6290693"/>
              <a:gd name="connsiteY1" fmla="*/ 3105 h 1447503"/>
              <a:gd name="connsiteX2" fmla="*/ 6290693 w 6290693"/>
              <a:gd name="connsiteY2" fmla="*/ 0 h 1447503"/>
              <a:gd name="connsiteX3" fmla="*/ 5431175 w 6290693"/>
              <a:gd name="connsiteY3" fmla="*/ 1442357 h 1447503"/>
              <a:gd name="connsiteX4" fmla="*/ 5567 w 6290693"/>
              <a:gd name="connsiteY4" fmla="*/ 1447503 h 1447503"/>
              <a:gd name="connsiteX5" fmla="*/ 4289 w 6290693"/>
              <a:gd name="connsiteY5" fmla="*/ 861615 h 144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0693" h="1447503">
                <a:moveTo>
                  <a:pt x="4289" y="861615"/>
                </a:moveTo>
                <a:cubicBezTo>
                  <a:pt x="4067" y="386877"/>
                  <a:pt x="222" y="477843"/>
                  <a:pt x="0" y="3105"/>
                </a:cubicBezTo>
                <a:lnTo>
                  <a:pt x="6290693" y="0"/>
                </a:lnTo>
                <a:lnTo>
                  <a:pt x="5431175" y="1442357"/>
                </a:lnTo>
                <a:lnTo>
                  <a:pt x="5567" y="1447503"/>
                </a:lnTo>
                <a:cubicBezTo>
                  <a:pt x="6990" y="1313210"/>
                  <a:pt x="2866" y="995908"/>
                  <a:pt x="4289" y="861615"/>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006BB6"/>
              </a:solidFill>
            </a:endParaRPr>
          </a:p>
        </p:txBody>
      </p:sp>
      <p:sp>
        <p:nvSpPr>
          <p:cNvPr id="9" name="Text Placeholder 8"/>
          <p:cNvSpPr>
            <a:spLocks noGrp="1"/>
          </p:cNvSpPr>
          <p:nvPr>
            <p:ph type="body" sz="quarter" idx="10" hasCustomPrompt="1"/>
          </p:nvPr>
        </p:nvSpPr>
        <p:spPr>
          <a:xfrm>
            <a:off x="0" y="1796964"/>
            <a:ext cx="5711152" cy="631568"/>
          </a:xfrm>
          <a:prstGeom prst="rect">
            <a:avLst/>
          </a:prstGeom>
        </p:spPr>
        <p:txBody>
          <a:bodyPr vert="horz"/>
          <a:lstStyle>
            <a:lvl1pPr marL="0" indent="344488" algn="l">
              <a:buNone/>
              <a:defRPr sz="2700">
                <a:solidFill>
                  <a:srgbClr val="006BB6"/>
                </a:solidFill>
                <a:latin typeface="Calibri Light"/>
              </a:defRPr>
            </a:lvl1pPr>
          </a:lstStyle>
          <a:p>
            <a:pPr lvl="0"/>
            <a:r>
              <a:rPr lang="en-US" dirty="0" smtClean="0"/>
              <a:t>Chapter Divider in Calibri Light</a:t>
            </a:r>
          </a:p>
        </p:txBody>
      </p:sp>
    </p:spTree>
    <p:extLst>
      <p:ext uri="{BB962C8B-B14F-4D97-AF65-F5344CB8AC3E}">
        <p14:creationId xmlns:p14="http://schemas.microsoft.com/office/powerpoint/2010/main" val="12903339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72"/>
            <a:ext cx="9161959" cy="6871470"/>
          </a:xfrm>
          <a:prstGeom prst="rect">
            <a:avLst/>
          </a:prstGeom>
        </p:spPr>
      </p:pic>
      <p:sp>
        <p:nvSpPr>
          <p:cNvPr id="2" name="Title 1"/>
          <p:cNvSpPr>
            <a:spLocks noGrp="1"/>
          </p:cNvSpPr>
          <p:nvPr>
            <p:ph type="title" hasCustomPrompt="1"/>
          </p:nvPr>
        </p:nvSpPr>
        <p:spPr>
          <a:xfrm>
            <a:off x="457200" y="274638"/>
            <a:ext cx="8229600" cy="1143000"/>
          </a:xfrm>
          <a:prstGeom prst="rect">
            <a:avLst/>
          </a:prstGeom>
        </p:spPr>
        <p:txBody>
          <a:bodyPr vert="horz"/>
          <a:lstStyle>
            <a:lvl1pPr algn="l">
              <a:defRPr sz="6000" baseline="0">
                <a:solidFill>
                  <a:schemeClr val="bg1"/>
                </a:solidFill>
                <a:latin typeface="Calibri Light"/>
              </a:defRPr>
            </a:lvl1pPr>
          </a:lstStyle>
          <a:p>
            <a:r>
              <a:rPr lang="en-US" dirty="0" smtClean="0"/>
              <a:t>Graphs or charts</a:t>
            </a:r>
            <a:endParaRPr lang="en-US" dirty="0"/>
          </a:p>
        </p:txBody>
      </p:sp>
    </p:spTree>
    <p:extLst>
      <p:ext uri="{BB962C8B-B14F-4D97-AF65-F5344CB8AC3E}">
        <p14:creationId xmlns:p14="http://schemas.microsoft.com/office/powerpoint/2010/main" val="571225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194" y="8194"/>
            <a:ext cx="9144000" cy="6858000"/>
          </a:xfrm>
          <a:prstGeom prst="rect">
            <a:avLst/>
          </a:prstGeom>
        </p:spPr>
      </p:pic>
    </p:spTree>
    <p:extLst>
      <p:ext uri="{BB962C8B-B14F-4D97-AF65-F5344CB8AC3E}">
        <p14:creationId xmlns:p14="http://schemas.microsoft.com/office/powerpoint/2010/main" val="212874258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2" r:id="rId5"/>
    <p:sldLayoutId id="2147483653" r:id="rId6"/>
    <p:sldLayoutId id="2147483655" r:id="rId7"/>
    <p:sldLayoutId id="2147483654"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e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11.jpeg"/><Relationship Id="rId5" Type="http://schemas.openxmlformats.org/officeDocument/2006/relationships/diagramLayout" Target="../diagrams/layout2.xml"/><Relationship Id="rId10" Type="http://schemas.openxmlformats.org/officeDocument/2006/relationships/image" Target="../media/image10.jpeg"/><Relationship Id="rId4" Type="http://schemas.openxmlformats.org/officeDocument/2006/relationships/diagramData" Target="../diagrams/data2.xml"/><Relationship Id="rId9"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6000" dirty="0" smtClean="0"/>
              <a:t>Carrières Nouvelle-Écosse</a:t>
            </a:r>
            <a:endParaRPr lang="en-US" sz="6000" dirty="0"/>
          </a:p>
        </p:txBody>
      </p:sp>
      <p:sp>
        <p:nvSpPr>
          <p:cNvPr id="4" name="Subtitle 3"/>
          <p:cNvSpPr>
            <a:spLocks noGrp="1"/>
          </p:cNvSpPr>
          <p:nvPr>
            <p:ph type="subTitle" idx="1"/>
          </p:nvPr>
        </p:nvSpPr>
        <p:spPr>
          <a:xfrm>
            <a:off x="494356" y="3334999"/>
            <a:ext cx="8649643" cy="1133970"/>
          </a:xfrm>
        </p:spPr>
        <p:txBody>
          <a:bodyPr/>
          <a:lstStyle/>
          <a:p>
            <a:r>
              <a:rPr lang="en-US" dirty="0" smtClean="0"/>
              <a:t>Transformer les services d’emploi et de développement de la main-d’œuvre en Nouvelle-Écosse</a:t>
            </a:r>
            <a:endParaRPr lang="en-US" dirty="0"/>
          </a:p>
        </p:txBody>
      </p:sp>
      <p:sp>
        <p:nvSpPr>
          <p:cNvPr id="5" name="Subtitle 3"/>
          <p:cNvSpPr txBox="1">
            <a:spLocks/>
          </p:cNvSpPr>
          <p:nvPr/>
        </p:nvSpPr>
        <p:spPr>
          <a:xfrm>
            <a:off x="682275" y="4468969"/>
            <a:ext cx="7778839" cy="976648"/>
          </a:xfrm>
          <a:prstGeom prst="rect">
            <a:avLst/>
          </a:prstGeom>
        </p:spPr>
        <p:txBody>
          <a:bodyPr/>
          <a:lstStyle>
            <a:lvl1pPr marL="0" indent="0" algn="l" defTabSz="457200" rtl="0" eaLnBrk="1" latinLnBrk="0" hangingPunct="1">
              <a:spcBef>
                <a:spcPct val="20000"/>
              </a:spcBef>
              <a:buFont typeface="Arial"/>
              <a:buNone/>
              <a:defRPr sz="3000" b="0" i="0" kern="1200">
                <a:solidFill>
                  <a:srgbClr val="00AEEF"/>
                </a:solidFill>
                <a:latin typeface="Calibri Light"/>
                <a:ea typeface="+mn-ea"/>
                <a:cs typeface="Calibri Light"/>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1400" dirty="0" smtClean="0"/>
          </a:p>
          <a:p>
            <a:r>
              <a:rPr lang="en-US" sz="1400" dirty="0" smtClean="0"/>
              <a:t>Février 2015</a:t>
            </a:r>
          </a:p>
        </p:txBody>
      </p:sp>
    </p:spTree>
    <p:extLst>
      <p:ext uri="{BB962C8B-B14F-4D97-AF65-F5344CB8AC3E}">
        <p14:creationId xmlns:p14="http://schemas.microsoft.com/office/powerpoint/2010/main" val="2111888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5" descr="C:\Users\elliotvl\AppData\Local\Microsoft\Windows\Temporary Internet Files\Content.IE5\9HXFLMWQ\MP9004393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136" y="4889258"/>
            <a:ext cx="1976607" cy="1380180"/>
          </a:xfrm>
          <a:prstGeom prst="rect">
            <a:avLst/>
          </a:prstGeom>
          <a:noFill/>
          <a:effectLst>
            <a:outerShdw blurRad="50800" dist="635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sz="4400" dirty="0" smtClean="0"/>
              <a:t>Donner forme à Carrières N.-É.</a:t>
            </a:r>
            <a:br>
              <a:rPr lang="en-US" sz="4400" dirty="0" smtClean="0"/>
            </a:br>
            <a:r>
              <a:rPr lang="en-US" sz="2800" dirty="0" smtClean="0">
                <a:solidFill>
                  <a:srgbClr val="006BB6"/>
                </a:solidFill>
                <a:latin typeface="+mn-lt"/>
              </a:rPr>
              <a:t>Un but global… trois domaines à transformer</a:t>
            </a:r>
            <a:endParaRPr lang="en-US" sz="2800" dirty="0">
              <a:latin typeface="+mn-lt"/>
            </a:endParaRPr>
          </a:p>
        </p:txBody>
      </p:sp>
      <p:graphicFrame>
        <p:nvGraphicFramePr>
          <p:cNvPr id="4" name="Content Placeholder 1"/>
          <p:cNvGraphicFramePr>
            <a:graphicFrameLocks/>
          </p:cNvGraphicFramePr>
          <p:nvPr>
            <p:extLst/>
          </p:nvPr>
        </p:nvGraphicFramePr>
        <p:xfrm>
          <a:off x="70398" y="2259895"/>
          <a:ext cx="9003204" cy="36170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12" descr="C:\Users\elliotvl\AppData\Local\Microsoft\Windows\Temporary Internet Files\Content.IE5\YTJ73UOU\MP900182819[1].jpg"/>
          <p:cNvPicPr>
            <a:picLocks noChangeAspect="1" noChangeArrowheads="1"/>
          </p:cNvPicPr>
          <p:nvPr/>
        </p:nvPicPr>
        <p:blipFill rotWithShape="1">
          <a:blip r:embed="rId9">
            <a:extLst>
              <a:ext uri="{28A0092B-C50C-407E-A947-70E740481C1C}">
                <a14:useLocalDpi xmlns:a14="http://schemas.microsoft.com/office/drawing/2010/main" val="0"/>
              </a:ext>
            </a:extLst>
          </a:blip>
          <a:srcRect l="16103" r="18963"/>
          <a:stretch/>
        </p:blipFill>
        <p:spPr bwMode="auto">
          <a:xfrm>
            <a:off x="5417740" y="4889259"/>
            <a:ext cx="1324583" cy="1468408"/>
          </a:xfrm>
          <a:prstGeom prst="rect">
            <a:avLst/>
          </a:prstGeom>
          <a:noFill/>
          <a:effectLst>
            <a:outerShdw blurRad="50800" dist="635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pic>
        <p:nvPicPr>
          <p:cNvPr id="7" name="Picture 20" descr="C:\Users\elliotvl\AppData\Local\Microsoft\Windows\Temporary Internet Files\Content.IE5\8M2UKHOE\MP900400337[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3254" y="1477276"/>
            <a:ext cx="2101141" cy="1400214"/>
          </a:xfrm>
          <a:prstGeom prst="rect">
            <a:avLst/>
          </a:prstGeom>
          <a:noFill/>
          <a:effectLst>
            <a:outerShdw blurRad="50800" dist="635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pic>
        <p:nvPicPr>
          <p:cNvPr id="8" name="Picture 2" descr="C:\Users\elliotvl\AppData\Local\Microsoft\Windows\Temporary Internet Files\Content.IE5\FOMC36SK\MP900422247[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64768" y="1832196"/>
            <a:ext cx="895950" cy="1347215"/>
          </a:xfrm>
          <a:prstGeom prst="rect">
            <a:avLst/>
          </a:prstGeom>
          <a:noFill/>
          <a:effectLst>
            <a:outerShdw blurRad="50800" dist="635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548318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150362"/>
            <a:ext cx="8950817" cy="1143000"/>
          </a:xfrm>
        </p:spPr>
        <p:txBody>
          <a:bodyPr/>
          <a:lstStyle/>
          <a:p>
            <a:r>
              <a:rPr lang="en-US" sz="3600" dirty="0" smtClean="0"/>
              <a:t>Prestation de services : 3 modèles possibles</a:t>
            </a:r>
            <a:endParaRPr lang="en-US" sz="3600" dirty="0"/>
          </a:p>
        </p:txBody>
      </p:sp>
      <p:sp>
        <p:nvSpPr>
          <p:cNvPr id="4" name="Rectangle 3"/>
          <p:cNvSpPr/>
          <p:nvPr/>
        </p:nvSpPr>
        <p:spPr bwMode="auto">
          <a:xfrm>
            <a:off x="396022" y="1118297"/>
            <a:ext cx="2273423" cy="2127955"/>
          </a:xfrm>
          <a:prstGeom prst="rect">
            <a:avLst/>
          </a:prstGeom>
          <a:solidFill>
            <a:schemeClr val="bg1"/>
          </a:solidFill>
          <a:ln w="25400">
            <a:solidFill>
              <a:schemeClr val="accent1"/>
            </a:solidFill>
          </a:ln>
          <a:effectLst>
            <a:outerShdw blurRad="76200" dist="63500" dir="228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600" b="1">
              <a:solidFill>
                <a:schemeClr val="accent1"/>
              </a:solidFill>
              <a:latin typeface="Calibri" panose="020F0502020204030204" pitchFamily="34" charset="0"/>
              <a:ea typeface="+mn-ea"/>
            </a:endParaRPr>
          </a:p>
        </p:txBody>
      </p:sp>
      <p:sp>
        <p:nvSpPr>
          <p:cNvPr id="5" name="Rectangle 4"/>
          <p:cNvSpPr/>
          <p:nvPr/>
        </p:nvSpPr>
        <p:spPr bwMode="auto">
          <a:xfrm>
            <a:off x="3111001" y="1107804"/>
            <a:ext cx="5373667" cy="2127955"/>
          </a:xfrm>
          <a:prstGeom prst="rect">
            <a:avLst/>
          </a:prstGeom>
          <a:solidFill>
            <a:schemeClr val="bg1"/>
          </a:solidFill>
          <a:ln w="25400">
            <a:solidFill>
              <a:schemeClr val="accent1"/>
            </a:solidFill>
          </a:ln>
          <a:effectLst>
            <a:outerShdw blurRad="76200" dist="63500" dir="228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600" b="1">
              <a:solidFill>
                <a:schemeClr val="accent1"/>
              </a:solidFill>
              <a:latin typeface="Calibri" panose="020F0502020204030204" pitchFamily="34" charset="0"/>
            </a:endParaRPr>
          </a:p>
        </p:txBody>
      </p:sp>
      <p:sp>
        <p:nvSpPr>
          <p:cNvPr id="7" name="Content Placeholder 2"/>
          <p:cNvSpPr txBox="1">
            <a:spLocks/>
          </p:cNvSpPr>
          <p:nvPr/>
        </p:nvSpPr>
        <p:spPr>
          <a:xfrm>
            <a:off x="427255" y="1117108"/>
            <a:ext cx="2209398" cy="2038346"/>
          </a:xfrm>
          <a:prstGeom prst="rect">
            <a:avLst/>
          </a:prstGeom>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350" indent="0">
              <a:spcAft>
                <a:spcPts val="600"/>
              </a:spcAft>
              <a:buNone/>
              <a:defRPr/>
            </a:pPr>
            <a:r>
              <a:rPr lang="en-US" altLang="en-US" sz="1400" b="1" dirty="0" smtClean="0">
                <a:solidFill>
                  <a:srgbClr val="006BB6"/>
                </a:solidFill>
                <a:latin typeface="Calibri" panose="020F0502020204030204" pitchFamily="34" charset="0"/>
                <a:ea typeface="Geneva" charset="0"/>
                <a:cs typeface="Tahoma" charset="0"/>
              </a:rPr>
              <a:t>1. Intégration des programmes et des services</a:t>
            </a:r>
          </a:p>
          <a:p>
            <a:pPr indent="-285750">
              <a:spcBef>
                <a:spcPts val="0"/>
              </a:spcBef>
              <a:spcAft>
                <a:spcPts val="600"/>
              </a:spcAft>
              <a:defRPr/>
            </a:pPr>
            <a:r>
              <a:rPr lang="en-US" altLang="en-US" sz="1100" b="1" dirty="0" smtClean="0">
                <a:solidFill>
                  <a:schemeClr val="tx2"/>
                </a:solidFill>
                <a:latin typeface="Calibri" panose="020F0502020204030204" pitchFamily="34" charset="0"/>
                <a:ea typeface="Geneva" charset="0"/>
                <a:cs typeface="Tahoma" charset="0"/>
              </a:rPr>
              <a:t>collaboration des ministères pour répondre aux besoins des clients</a:t>
            </a:r>
          </a:p>
          <a:p>
            <a:pPr indent="-285750">
              <a:spcBef>
                <a:spcPts val="0"/>
              </a:spcBef>
              <a:spcAft>
                <a:spcPts val="600"/>
              </a:spcAft>
              <a:defRPr/>
            </a:pPr>
            <a:r>
              <a:rPr lang="en-US" sz="1100" b="1" dirty="0">
                <a:solidFill>
                  <a:schemeClr val="tx2"/>
                </a:solidFill>
                <a:latin typeface="Calibri" panose="020F0502020204030204" pitchFamily="34" charset="0"/>
                <a:ea typeface="Geneva" charset="0"/>
                <a:cs typeface="Tahoma" charset="0"/>
              </a:rPr>
              <a:t>division et coordination du travail</a:t>
            </a:r>
          </a:p>
          <a:p>
            <a:pPr indent="-285750">
              <a:spcBef>
                <a:spcPts val="0"/>
              </a:spcBef>
              <a:spcAft>
                <a:spcPts val="600"/>
              </a:spcAft>
              <a:defRPr/>
            </a:pPr>
            <a:r>
              <a:rPr lang="en-US" sz="1100" b="1" dirty="0" smtClean="0">
                <a:solidFill>
                  <a:schemeClr val="tx2"/>
                </a:solidFill>
                <a:latin typeface="Calibri" panose="020F0502020204030204" pitchFamily="34" charset="0"/>
                <a:ea typeface="Geneva" charset="0"/>
                <a:cs typeface="Tahoma" charset="0"/>
              </a:rPr>
              <a:t>points de repère clés pour les interactions et les clients</a:t>
            </a:r>
            <a:endParaRPr lang="en-US" sz="1600" dirty="0" smtClean="0"/>
          </a:p>
        </p:txBody>
      </p:sp>
      <p:sp>
        <p:nvSpPr>
          <p:cNvPr id="8" name="Content Placeholder 2"/>
          <p:cNvSpPr txBox="1">
            <a:spLocks/>
          </p:cNvSpPr>
          <p:nvPr/>
        </p:nvSpPr>
        <p:spPr bwMode="auto">
          <a:xfrm>
            <a:off x="3283955" y="1107804"/>
            <a:ext cx="2342966" cy="20383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92100" indent="-292100" algn="l" rtl="0" eaLnBrk="0" fontAlgn="base" hangingPunct="0">
              <a:lnSpc>
                <a:spcPct val="85000"/>
              </a:lnSpc>
              <a:spcBef>
                <a:spcPct val="40000"/>
              </a:spcBef>
              <a:spcAft>
                <a:spcPts val="600"/>
              </a:spcAft>
              <a:buFont typeface="Arial" charset="0"/>
              <a:buChar char="•"/>
              <a:defRPr sz="2800" b="0" i="0" baseline="0">
                <a:solidFill>
                  <a:schemeClr val="tx1"/>
                </a:solidFill>
                <a:latin typeface="Tahoma"/>
                <a:ea typeface="Geneva" pitchFamily="-65" charset="-128"/>
                <a:cs typeface="Tahoma"/>
              </a:defRPr>
            </a:lvl1pPr>
            <a:lvl2pPr marL="742950" indent="-285750" algn="l" rtl="0" eaLnBrk="0" fontAlgn="base" hangingPunct="0">
              <a:lnSpc>
                <a:spcPct val="85000"/>
              </a:lnSpc>
              <a:spcBef>
                <a:spcPct val="20000"/>
              </a:spcBef>
              <a:spcAft>
                <a:spcPct val="0"/>
              </a:spcAft>
              <a:buChar char="–"/>
              <a:defRPr sz="2400" b="0" i="0" baseline="0">
                <a:solidFill>
                  <a:schemeClr val="tx1"/>
                </a:solidFill>
                <a:latin typeface="Tahoma"/>
                <a:ea typeface="Geneva" charset="-128"/>
                <a:cs typeface="Tahoma"/>
              </a:defRPr>
            </a:lvl2pPr>
            <a:lvl3pPr marL="1143000" indent="-228600" algn="l" rtl="0" eaLnBrk="0" fontAlgn="base" hangingPunct="0">
              <a:lnSpc>
                <a:spcPct val="85000"/>
              </a:lnSpc>
              <a:spcBef>
                <a:spcPct val="20000"/>
              </a:spcBef>
              <a:spcAft>
                <a:spcPct val="0"/>
              </a:spcAft>
              <a:buChar char="•"/>
              <a:defRPr sz="2400" b="0" i="0">
                <a:solidFill>
                  <a:schemeClr val="tx1"/>
                </a:solidFill>
                <a:latin typeface="Tahoma"/>
                <a:ea typeface="ＭＳ Ｐゴシック" pitchFamily="-112" charset="-128"/>
                <a:cs typeface="Tahoma"/>
              </a:defRPr>
            </a:lvl3pPr>
            <a:lvl4pPr marL="1600200" indent="-228600" algn="l" rtl="0" eaLnBrk="0" fontAlgn="base" hangingPunct="0">
              <a:spcBef>
                <a:spcPct val="20000"/>
              </a:spcBef>
              <a:spcAft>
                <a:spcPct val="0"/>
              </a:spcAft>
              <a:buChar char="–"/>
              <a:defRPr sz="2200" b="0" i="0">
                <a:solidFill>
                  <a:schemeClr val="tx1"/>
                </a:solidFill>
                <a:latin typeface="Tahoma"/>
                <a:ea typeface="ＭＳ Ｐゴシック" pitchFamily="-112" charset="-128"/>
                <a:cs typeface="Tahoma"/>
              </a:defRPr>
            </a:lvl4pPr>
            <a:lvl5pPr marL="2057400" indent="-228600" algn="l" rtl="0" eaLnBrk="0" fontAlgn="base" hangingPunct="0">
              <a:spcBef>
                <a:spcPct val="20000"/>
              </a:spcBef>
              <a:spcAft>
                <a:spcPct val="0"/>
              </a:spcAft>
              <a:buChar char="»"/>
              <a:defRPr sz="2200" b="0" i="0">
                <a:solidFill>
                  <a:schemeClr val="tx1"/>
                </a:solidFill>
                <a:latin typeface="Tahoma"/>
                <a:ea typeface="ヒラギノ角ゴ Pro W3" charset="-128"/>
                <a:cs typeface="Tahoma"/>
              </a:defRPr>
            </a:lvl5pPr>
            <a:lvl6pPr marL="2514600" indent="-228600" algn="l" rtl="0" eaLnBrk="0" fontAlgn="base" hangingPunct="0">
              <a:spcBef>
                <a:spcPct val="20000"/>
              </a:spcBef>
              <a:spcAft>
                <a:spcPct val="0"/>
              </a:spcAft>
              <a:buChar char="»"/>
              <a:defRPr sz="2200">
                <a:solidFill>
                  <a:schemeClr val="tx1"/>
                </a:solidFill>
                <a:latin typeface="+mn-lt"/>
                <a:ea typeface="Geneva" charset="-128"/>
              </a:defRPr>
            </a:lvl6pPr>
            <a:lvl7pPr marL="2971800" indent="-228600" algn="l" rtl="0" eaLnBrk="0" fontAlgn="base" hangingPunct="0">
              <a:spcBef>
                <a:spcPct val="20000"/>
              </a:spcBef>
              <a:spcAft>
                <a:spcPct val="0"/>
              </a:spcAft>
              <a:buChar char="»"/>
              <a:defRPr sz="2200">
                <a:solidFill>
                  <a:schemeClr val="tx1"/>
                </a:solidFill>
                <a:latin typeface="+mn-lt"/>
                <a:ea typeface="Geneva" charset="-128"/>
              </a:defRPr>
            </a:lvl7pPr>
            <a:lvl8pPr marL="3429000" indent="-228600" algn="l" rtl="0" eaLnBrk="0" fontAlgn="base" hangingPunct="0">
              <a:spcBef>
                <a:spcPct val="20000"/>
              </a:spcBef>
              <a:spcAft>
                <a:spcPct val="0"/>
              </a:spcAft>
              <a:buChar char="»"/>
              <a:defRPr sz="2200">
                <a:solidFill>
                  <a:schemeClr val="tx1"/>
                </a:solidFill>
                <a:latin typeface="+mn-lt"/>
                <a:ea typeface="Geneva" charset="-128"/>
              </a:defRPr>
            </a:lvl8pPr>
            <a:lvl9pPr marL="3886200" indent="-228600" algn="l" rtl="0" eaLnBrk="0" fontAlgn="base" hangingPunct="0">
              <a:spcBef>
                <a:spcPct val="20000"/>
              </a:spcBef>
              <a:spcAft>
                <a:spcPct val="0"/>
              </a:spcAft>
              <a:buChar char="»"/>
              <a:defRPr sz="2200">
                <a:solidFill>
                  <a:schemeClr val="tx1"/>
                </a:solidFill>
                <a:latin typeface="+mn-lt"/>
                <a:ea typeface="Geneva" charset="-128"/>
              </a:defRPr>
            </a:lvl9pPr>
          </a:lstStyle>
          <a:p>
            <a:pPr marL="6350" indent="0">
              <a:buFont typeface="Arial" charset="0"/>
              <a:buNone/>
              <a:defRPr/>
            </a:pPr>
            <a:r>
              <a:rPr lang="en-US" altLang="en-US" sz="1400" b="1" kern="0" dirty="0" smtClean="0">
                <a:solidFill>
                  <a:srgbClr val="006BB6"/>
                </a:solidFill>
                <a:latin typeface="Calibri" panose="020F0502020204030204" pitchFamily="34" charset="0"/>
                <a:ea typeface="Geneva" charset="0"/>
                <a:cs typeface="Tahoma" charset="0"/>
              </a:rPr>
              <a:t>2. Prestation de services externe</a:t>
            </a:r>
          </a:p>
          <a:p>
            <a:pPr indent="-285750">
              <a:spcBef>
                <a:spcPts val="0"/>
              </a:spcBef>
              <a:defRPr/>
            </a:pPr>
            <a:r>
              <a:rPr lang="en-US" altLang="en-US" sz="1100" b="1" kern="0" dirty="0" smtClean="0">
                <a:solidFill>
                  <a:schemeClr val="tx2"/>
                </a:solidFill>
                <a:latin typeface="Calibri" panose="020F0502020204030204" pitchFamily="34" charset="0"/>
                <a:ea typeface="Geneva" charset="0"/>
                <a:cs typeface="Tahoma" charset="0"/>
              </a:rPr>
              <a:t>Est-ce que, avec un seul prestataire de services dans chaque région, on répond aux besoins de toutes les populations de clients?</a:t>
            </a:r>
          </a:p>
          <a:p>
            <a:pPr indent="-285750">
              <a:spcBef>
                <a:spcPts val="0"/>
              </a:spcBef>
              <a:defRPr/>
            </a:pPr>
            <a:r>
              <a:rPr lang="en-US" altLang="en-US" sz="1100" b="1" kern="0" dirty="0">
                <a:solidFill>
                  <a:schemeClr val="tx2"/>
                </a:solidFill>
                <a:latin typeface="Calibri" panose="020F0502020204030204" pitchFamily="34" charset="0"/>
                <a:ea typeface="Geneva" charset="0"/>
                <a:cs typeface="Tahoma" charset="0"/>
              </a:rPr>
              <a:t>Y a-t-il deux ou plusieurs « paliers » de prestataires de services dans la région?</a:t>
            </a:r>
            <a:endParaRPr lang="en-US" altLang="en-US" sz="1100" b="1" kern="0" dirty="0" smtClean="0">
              <a:solidFill>
                <a:schemeClr val="tx2"/>
              </a:solidFill>
              <a:latin typeface="Calibri" panose="020F0502020204030204" pitchFamily="34" charset="0"/>
              <a:ea typeface="Geneva" charset="0"/>
              <a:cs typeface="Tahoma" charset="0"/>
            </a:endParaRPr>
          </a:p>
          <a:p>
            <a:pPr marL="450850" lvl="1" indent="0">
              <a:buFontTx/>
              <a:buNone/>
              <a:defRPr/>
            </a:pPr>
            <a:endParaRPr lang="en-US" sz="1400" kern="0" dirty="0" smtClean="0"/>
          </a:p>
          <a:p>
            <a:pPr>
              <a:defRPr/>
            </a:pPr>
            <a:endParaRPr lang="en-US" sz="1600" kern="0" dirty="0" smtClean="0"/>
          </a:p>
        </p:txBody>
      </p:sp>
      <p:sp>
        <p:nvSpPr>
          <p:cNvPr id="9" name="Content Placeholder 2"/>
          <p:cNvSpPr txBox="1">
            <a:spLocks/>
          </p:cNvSpPr>
          <p:nvPr/>
        </p:nvSpPr>
        <p:spPr bwMode="auto">
          <a:xfrm>
            <a:off x="6000659" y="1117108"/>
            <a:ext cx="2192865" cy="20383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92100" indent="-292100" algn="l" rtl="0" eaLnBrk="0" fontAlgn="base" hangingPunct="0">
              <a:lnSpc>
                <a:spcPct val="85000"/>
              </a:lnSpc>
              <a:spcBef>
                <a:spcPct val="40000"/>
              </a:spcBef>
              <a:spcAft>
                <a:spcPts val="600"/>
              </a:spcAft>
              <a:buFont typeface="Arial" charset="0"/>
              <a:buChar char="•"/>
              <a:defRPr sz="2800" b="0" i="0" baseline="0">
                <a:solidFill>
                  <a:schemeClr val="tx1"/>
                </a:solidFill>
                <a:latin typeface="Tahoma"/>
                <a:ea typeface="Geneva" pitchFamily="-65" charset="-128"/>
                <a:cs typeface="Tahoma"/>
              </a:defRPr>
            </a:lvl1pPr>
            <a:lvl2pPr marL="742950" indent="-285750" algn="l" rtl="0" eaLnBrk="0" fontAlgn="base" hangingPunct="0">
              <a:lnSpc>
                <a:spcPct val="85000"/>
              </a:lnSpc>
              <a:spcBef>
                <a:spcPct val="20000"/>
              </a:spcBef>
              <a:spcAft>
                <a:spcPct val="0"/>
              </a:spcAft>
              <a:buChar char="–"/>
              <a:defRPr sz="2400" b="0" i="0" baseline="0">
                <a:solidFill>
                  <a:schemeClr val="tx1"/>
                </a:solidFill>
                <a:latin typeface="Tahoma"/>
                <a:ea typeface="Geneva" charset="-128"/>
                <a:cs typeface="Tahoma"/>
              </a:defRPr>
            </a:lvl2pPr>
            <a:lvl3pPr marL="1143000" indent="-228600" algn="l" rtl="0" eaLnBrk="0" fontAlgn="base" hangingPunct="0">
              <a:lnSpc>
                <a:spcPct val="85000"/>
              </a:lnSpc>
              <a:spcBef>
                <a:spcPct val="20000"/>
              </a:spcBef>
              <a:spcAft>
                <a:spcPct val="0"/>
              </a:spcAft>
              <a:buChar char="•"/>
              <a:defRPr sz="2400" b="0" i="0">
                <a:solidFill>
                  <a:schemeClr val="tx1"/>
                </a:solidFill>
                <a:latin typeface="Tahoma"/>
                <a:ea typeface="ＭＳ Ｐゴシック" pitchFamily="-112" charset="-128"/>
                <a:cs typeface="Tahoma"/>
              </a:defRPr>
            </a:lvl3pPr>
            <a:lvl4pPr marL="1600200" indent="-228600" algn="l" rtl="0" eaLnBrk="0" fontAlgn="base" hangingPunct="0">
              <a:spcBef>
                <a:spcPct val="20000"/>
              </a:spcBef>
              <a:spcAft>
                <a:spcPct val="0"/>
              </a:spcAft>
              <a:buChar char="–"/>
              <a:defRPr sz="2200" b="0" i="0">
                <a:solidFill>
                  <a:schemeClr val="tx1"/>
                </a:solidFill>
                <a:latin typeface="Tahoma"/>
                <a:ea typeface="ＭＳ Ｐゴシック" pitchFamily="-112" charset="-128"/>
                <a:cs typeface="Tahoma"/>
              </a:defRPr>
            </a:lvl4pPr>
            <a:lvl5pPr marL="2057400" indent="-228600" algn="l" rtl="0" eaLnBrk="0" fontAlgn="base" hangingPunct="0">
              <a:spcBef>
                <a:spcPct val="20000"/>
              </a:spcBef>
              <a:spcAft>
                <a:spcPct val="0"/>
              </a:spcAft>
              <a:buChar char="»"/>
              <a:defRPr sz="2200" b="0" i="0">
                <a:solidFill>
                  <a:schemeClr val="tx1"/>
                </a:solidFill>
                <a:latin typeface="Tahoma"/>
                <a:ea typeface="ヒラギノ角ゴ Pro W3" charset="-128"/>
                <a:cs typeface="Tahoma"/>
              </a:defRPr>
            </a:lvl5pPr>
            <a:lvl6pPr marL="2514600" indent="-228600" algn="l" rtl="0" eaLnBrk="0" fontAlgn="base" hangingPunct="0">
              <a:spcBef>
                <a:spcPct val="20000"/>
              </a:spcBef>
              <a:spcAft>
                <a:spcPct val="0"/>
              </a:spcAft>
              <a:buChar char="»"/>
              <a:defRPr sz="2200">
                <a:solidFill>
                  <a:schemeClr val="tx1"/>
                </a:solidFill>
                <a:latin typeface="+mn-lt"/>
                <a:ea typeface="Geneva" charset="-128"/>
              </a:defRPr>
            </a:lvl6pPr>
            <a:lvl7pPr marL="2971800" indent="-228600" algn="l" rtl="0" eaLnBrk="0" fontAlgn="base" hangingPunct="0">
              <a:spcBef>
                <a:spcPct val="20000"/>
              </a:spcBef>
              <a:spcAft>
                <a:spcPct val="0"/>
              </a:spcAft>
              <a:buChar char="»"/>
              <a:defRPr sz="2200">
                <a:solidFill>
                  <a:schemeClr val="tx1"/>
                </a:solidFill>
                <a:latin typeface="+mn-lt"/>
                <a:ea typeface="Geneva" charset="-128"/>
              </a:defRPr>
            </a:lvl7pPr>
            <a:lvl8pPr marL="3429000" indent="-228600" algn="l" rtl="0" eaLnBrk="0" fontAlgn="base" hangingPunct="0">
              <a:spcBef>
                <a:spcPct val="20000"/>
              </a:spcBef>
              <a:spcAft>
                <a:spcPct val="0"/>
              </a:spcAft>
              <a:buChar char="»"/>
              <a:defRPr sz="2200">
                <a:solidFill>
                  <a:schemeClr val="tx1"/>
                </a:solidFill>
                <a:latin typeface="+mn-lt"/>
                <a:ea typeface="Geneva" charset="-128"/>
              </a:defRPr>
            </a:lvl8pPr>
            <a:lvl9pPr marL="3886200" indent="-228600" algn="l" rtl="0" eaLnBrk="0" fontAlgn="base" hangingPunct="0">
              <a:spcBef>
                <a:spcPct val="20000"/>
              </a:spcBef>
              <a:spcAft>
                <a:spcPct val="0"/>
              </a:spcAft>
              <a:buChar char="»"/>
              <a:defRPr sz="2200">
                <a:solidFill>
                  <a:schemeClr val="tx1"/>
                </a:solidFill>
                <a:latin typeface="+mn-lt"/>
                <a:ea typeface="Geneva" charset="-128"/>
              </a:defRPr>
            </a:lvl9pPr>
          </a:lstStyle>
          <a:p>
            <a:pPr marL="6350" indent="0">
              <a:buFont typeface="Arial" charset="0"/>
              <a:buNone/>
              <a:defRPr/>
            </a:pPr>
            <a:r>
              <a:rPr lang="en-US" altLang="en-US" sz="1400" b="1" kern="0" dirty="0" smtClean="0">
                <a:solidFill>
                  <a:srgbClr val="006BB6"/>
                </a:solidFill>
                <a:latin typeface="Calibri" panose="020F0502020204030204" pitchFamily="34" charset="0"/>
                <a:ea typeface="Geneva" charset="0"/>
                <a:cs typeface="Tahoma" charset="0"/>
              </a:rPr>
              <a:t>3. Zones d’implantation</a:t>
            </a:r>
          </a:p>
          <a:p>
            <a:pPr marL="349250" indent="-342900">
              <a:defRPr/>
            </a:pPr>
            <a:r>
              <a:rPr lang="en-US" altLang="en-US" sz="1100" b="1" kern="0" dirty="0" smtClean="0">
                <a:solidFill>
                  <a:schemeClr val="tx2"/>
                </a:solidFill>
                <a:latin typeface="Calibri" panose="020F0502020204030204" pitchFamily="34" charset="0"/>
                <a:ea typeface="Geneva" charset="0"/>
                <a:cs typeface="Tahoma" charset="0"/>
              </a:rPr>
              <a:t>Combien d’organismes?</a:t>
            </a:r>
          </a:p>
          <a:p>
            <a:pPr marL="349250" indent="-342900">
              <a:defRPr/>
            </a:pPr>
            <a:r>
              <a:rPr lang="en-US" sz="1100" b="1" kern="0" dirty="0">
                <a:solidFill>
                  <a:schemeClr val="tx2"/>
                </a:solidFill>
                <a:latin typeface="Calibri" panose="020F0502020204030204" pitchFamily="34" charset="0"/>
                <a:ea typeface="Geneva" charset="0"/>
                <a:cs typeface="Tahoma" charset="0"/>
              </a:rPr>
              <a:t>Combien de bureaux?</a:t>
            </a:r>
            <a:endParaRPr lang="en-US" sz="1100" kern="0" dirty="0" smtClean="0"/>
          </a:p>
          <a:p>
            <a:pPr>
              <a:defRPr/>
            </a:pPr>
            <a:endParaRPr lang="en-US" sz="1600" kern="0" dirty="0" smtClean="0"/>
          </a:p>
        </p:txBody>
      </p:sp>
      <p:sp>
        <p:nvSpPr>
          <p:cNvPr id="10" name="Right Arrow 9"/>
          <p:cNvSpPr/>
          <p:nvPr/>
        </p:nvSpPr>
        <p:spPr bwMode="auto">
          <a:xfrm>
            <a:off x="2749545" y="1897230"/>
            <a:ext cx="276578" cy="462844"/>
          </a:xfrm>
          <a:prstGeom prst="rightArrow">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nvGrpSpPr>
          <p:cNvPr id="11" name="Group 10"/>
          <p:cNvGrpSpPr/>
          <p:nvPr/>
        </p:nvGrpSpPr>
        <p:grpSpPr>
          <a:xfrm>
            <a:off x="396022" y="3298544"/>
            <a:ext cx="8088646" cy="3031005"/>
            <a:chOff x="319209" y="2959181"/>
            <a:chExt cx="8088646" cy="3031005"/>
          </a:xfrm>
        </p:grpSpPr>
        <p:sp>
          <p:nvSpPr>
            <p:cNvPr id="12" name="Rectangle 11"/>
            <p:cNvSpPr/>
            <p:nvPr/>
          </p:nvSpPr>
          <p:spPr>
            <a:xfrm>
              <a:off x="327723" y="4077724"/>
              <a:ext cx="2273422" cy="1874538"/>
            </a:xfrm>
            <a:prstGeom prst="rect">
              <a:avLst/>
            </a:prstGeom>
            <a:solidFill>
              <a:schemeClr val="bg1"/>
            </a:solidFill>
            <a:ln w="25400">
              <a:solidFill>
                <a:schemeClr val="accent1"/>
              </a:solidFill>
            </a:ln>
            <a:effectLst>
              <a:outerShdw blurRad="76200" dist="63500" dir="228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200" dirty="0" smtClean="0">
                <a:solidFill>
                  <a:prstClr val="white"/>
                </a:solidFill>
              </a:endParaRPr>
            </a:p>
          </p:txBody>
        </p:sp>
        <p:sp>
          <p:nvSpPr>
            <p:cNvPr id="13" name="TextBox 12"/>
            <p:cNvSpPr txBox="1"/>
            <p:nvPr/>
          </p:nvSpPr>
          <p:spPr>
            <a:xfrm>
              <a:off x="771634" y="3585106"/>
              <a:ext cx="1322773" cy="461665"/>
            </a:xfrm>
            <a:prstGeom prst="rect">
              <a:avLst/>
            </a:prstGeom>
            <a:noFill/>
          </p:spPr>
          <p:txBody>
            <a:bodyPr wrap="square" rtlCol="0">
              <a:spAutoFit/>
            </a:bodyPr>
            <a:lstStyle/>
            <a:p>
              <a:pPr algn="ctr"/>
              <a:endParaRPr lang="en-US" sz="1200" b="1" dirty="0" smtClean="0">
                <a:solidFill>
                  <a:srgbClr val="006BB6"/>
                </a:solidFill>
              </a:endParaRPr>
            </a:p>
            <a:p>
              <a:pPr algn="ctr"/>
              <a:r>
                <a:rPr lang="en-US" sz="1200" b="1" dirty="0" smtClean="0">
                  <a:solidFill>
                    <a:srgbClr val="006BB6"/>
                  </a:solidFill>
                </a:rPr>
                <a:t>situation actuelle</a:t>
              </a:r>
              <a:endParaRPr lang="en-US" sz="1200" b="1" dirty="0">
                <a:solidFill>
                  <a:srgbClr val="006BB6"/>
                </a:solidFill>
              </a:endParaRPr>
            </a:p>
          </p:txBody>
        </p:sp>
        <p:sp>
          <p:nvSpPr>
            <p:cNvPr id="14" name="Rectangle 13"/>
            <p:cNvSpPr/>
            <p:nvPr/>
          </p:nvSpPr>
          <p:spPr>
            <a:xfrm>
              <a:off x="3226820" y="4109710"/>
              <a:ext cx="2273422" cy="1874538"/>
            </a:xfrm>
            <a:prstGeom prst="rect">
              <a:avLst/>
            </a:prstGeom>
            <a:solidFill>
              <a:schemeClr val="bg1"/>
            </a:solidFill>
            <a:ln w="25400">
              <a:solidFill>
                <a:schemeClr val="accent1"/>
              </a:solidFill>
            </a:ln>
            <a:effectLst>
              <a:outerShdw blurRad="76200" dist="63500" dir="228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200" dirty="0" smtClean="0">
                <a:solidFill>
                  <a:prstClr val="white"/>
                </a:solidFill>
              </a:endParaRPr>
            </a:p>
          </p:txBody>
        </p:sp>
        <p:sp>
          <p:nvSpPr>
            <p:cNvPr id="15" name="TextBox 14"/>
            <p:cNvSpPr txBox="1"/>
            <p:nvPr/>
          </p:nvSpPr>
          <p:spPr>
            <a:xfrm>
              <a:off x="3689769" y="3786059"/>
              <a:ext cx="1322773" cy="276999"/>
            </a:xfrm>
            <a:prstGeom prst="rect">
              <a:avLst/>
            </a:prstGeom>
            <a:noFill/>
          </p:spPr>
          <p:txBody>
            <a:bodyPr wrap="square" rtlCol="0">
              <a:spAutoFit/>
            </a:bodyPr>
            <a:lstStyle/>
            <a:p>
              <a:pPr algn="ctr"/>
              <a:r>
                <a:rPr lang="en-US" sz="1200" b="1" dirty="0" smtClean="0">
                  <a:solidFill>
                    <a:srgbClr val="006BB6"/>
                  </a:solidFill>
                </a:rPr>
                <a:t>modèle hybride</a:t>
              </a:r>
              <a:endParaRPr lang="en-US" sz="1200" b="1" dirty="0">
                <a:solidFill>
                  <a:srgbClr val="006BB6"/>
                </a:solidFill>
              </a:endParaRPr>
            </a:p>
          </p:txBody>
        </p:sp>
        <p:sp>
          <p:nvSpPr>
            <p:cNvPr id="16" name="TextBox 15"/>
            <p:cNvSpPr txBox="1"/>
            <p:nvPr/>
          </p:nvSpPr>
          <p:spPr>
            <a:xfrm>
              <a:off x="6513300" y="3769772"/>
              <a:ext cx="1322773" cy="276999"/>
            </a:xfrm>
            <a:prstGeom prst="rect">
              <a:avLst/>
            </a:prstGeom>
            <a:noFill/>
          </p:spPr>
          <p:txBody>
            <a:bodyPr wrap="square" rtlCol="0">
              <a:spAutoFit/>
            </a:bodyPr>
            <a:lstStyle/>
            <a:p>
              <a:pPr algn="ctr"/>
              <a:r>
                <a:rPr lang="en-US" sz="1200" b="1" dirty="0" smtClean="0">
                  <a:solidFill>
                    <a:srgbClr val="006BB6"/>
                  </a:solidFill>
                </a:rPr>
                <a:t>modèle combiné</a:t>
              </a:r>
              <a:endParaRPr lang="en-US" sz="1200" b="1" dirty="0">
                <a:solidFill>
                  <a:srgbClr val="006BB6"/>
                </a:solidFill>
              </a:endParaRPr>
            </a:p>
          </p:txBody>
        </p:sp>
        <p:cxnSp>
          <p:nvCxnSpPr>
            <p:cNvPr id="17" name="Straight Connector 16"/>
            <p:cNvCxnSpPr/>
            <p:nvPr/>
          </p:nvCxnSpPr>
          <p:spPr bwMode="auto">
            <a:xfrm>
              <a:off x="3214445" y="4332303"/>
              <a:ext cx="2273422" cy="887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flipV="1">
              <a:off x="3552548" y="4865740"/>
              <a:ext cx="1947694" cy="98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3552548" y="5364248"/>
              <a:ext cx="1961583" cy="48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3932805" y="4341180"/>
              <a:ext cx="0" cy="162130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3552548" y="4330954"/>
              <a:ext cx="0" cy="162130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4315644" y="4330954"/>
              <a:ext cx="0" cy="162130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4727358" y="4357021"/>
              <a:ext cx="0" cy="162130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5088384" y="4341180"/>
              <a:ext cx="0" cy="162130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5" name="Rectangle 24"/>
            <p:cNvSpPr/>
            <p:nvPr/>
          </p:nvSpPr>
          <p:spPr>
            <a:xfrm>
              <a:off x="6134433" y="4087950"/>
              <a:ext cx="2273422" cy="1874538"/>
            </a:xfrm>
            <a:prstGeom prst="rect">
              <a:avLst/>
            </a:prstGeom>
            <a:solidFill>
              <a:schemeClr val="bg1"/>
            </a:solidFill>
            <a:ln w="25400">
              <a:solidFill>
                <a:schemeClr val="accent1"/>
              </a:solidFill>
            </a:ln>
            <a:effectLst>
              <a:outerShdw blurRad="76200" dist="63500" dir="228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200" dirty="0" smtClean="0">
                <a:solidFill>
                  <a:prstClr val="white"/>
                </a:solidFill>
              </a:endParaRPr>
            </a:p>
          </p:txBody>
        </p:sp>
        <p:cxnSp>
          <p:nvCxnSpPr>
            <p:cNvPr id="26" name="Straight Connector 25"/>
            <p:cNvCxnSpPr/>
            <p:nvPr/>
          </p:nvCxnSpPr>
          <p:spPr bwMode="auto">
            <a:xfrm>
              <a:off x="6134433" y="4332303"/>
              <a:ext cx="2273422" cy="887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6838327" y="4341180"/>
              <a:ext cx="0" cy="162130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a:off x="6445902" y="4330954"/>
              <a:ext cx="0" cy="162130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a:off x="7248566" y="4330954"/>
              <a:ext cx="0" cy="162130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a:off x="7653813" y="4357021"/>
              <a:ext cx="0" cy="162130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a:off x="8008372" y="4341180"/>
              <a:ext cx="0" cy="162130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354722" y="4341180"/>
              <a:ext cx="2237909" cy="443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V="1">
              <a:off x="692825" y="4910896"/>
              <a:ext cx="1908320" cy="985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a:off x="692825" y="5499715"/>
              <a:ext cx="189980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a:off x="1073082" y="4350057"/>
              <a:ext cx="0" cy="162130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a:off x="692825" y="4339831"/>
              <a:ext cx="0" cy="114213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1455921" y="4339831"/>
              <a:ext cx="0" cy="162130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1867635" y="4365898"/>
              <a:ext cx="0" cy="15863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a:off x="2228661" y="4350057"/>
              <a:ext cx="0" cy="57957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a:off x="1289109" y="4332303"/>
              <a:ext cx="0" cy="162130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a:off x="1707838" y="4365898"/>
              <a:ext cx="0" cy="81953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a:off x="2028915" y="4365898"/>
              <a:ext cx="0" cy="15965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a:off x="908848" y="4357021"/>
              <a:ext cx="0" cy="162130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a:off x="2391784" y="4362940"/>
              <a:ext cx="0" cy="162130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flipV="1">
              <a:off x="692825" y="4580443"/>
              <a:ext cx="763096" cy="548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a:off x="692825" y="4744680"/>
              <a:ext cx="21602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Straight Connector 46"/>
            <p:cNvCxnSpPr/>
            <p:nvPr/>
          </p:nvCxnSpPr>
          <p:spPr bwMode="auto">
            <a:xfrm flipV="1">
              <a:off x="692825" y="5167675"/>
              <a:ext cx="1899806" cy="1775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a:off x="692825" y="5704948"/>
              <a:ext cx="1899807" cy="887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a:off x="1707838" y="4585928"/>
              <a:ext cx="906984" cy="443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0" name="Straight Connector 49"/>
            <p:cNvCxnSpPr/>
            <p:nvPr/>
          </p:nvCxnSpPr>
          <p:spPr bwMode="auto">
            <a:xfrm>
              <a:off x="2239384" y="5495276"/>
              <a:ext cx="0" cy="45698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a:off x="692825" y="5481961"/>
              <a:ext cx="0" cy="48052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2" name="Rectangle 51"/>
            <p:cNvSpPr/>
            <p:nvPr/>
          </p:nvSpPr>
          <p:spPr>
            <a:xfrm>
              <a:off x="319209" y="3286559"/>
              <a:ext cx="8088645" cy="404912"/>
            </a:xfrm>
            <a:prstGeom prst="rect">
              <a:avLst/>
            </a:prstGeom>
            <a:solidFill>
              <a:schemeClr val="bg1"/>
            </a:solidFill>
            <a:ln w="25400">
              <a:solidFill>
                <a:schemeClr val="accent1"/>
              </a:solidFill>
            </a:ln>
            <a:effectLst>
              <a:outerShdw blurRad="76200" dist="63500" dir="228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600" b="1" dirty="0">
                  <a:solidFill>
                    <a:srgbClr val="006BB6"/>
                  </a:solidFill>
                  <a:latin typeface="Calibri" panose="020F0502020204030204" pitchFamily="34" charset="0"/>
                </a:rPr>
                <a:t>3 principales options pour la prestation de services</a:t>
              </a:r>
              <a:endParaRPr lang="en-US" sz="1600" b="1" dirty="0" smtClean="0">
                <a:solidFill>
                  <a:srgbClr val="006BB6"/>
                </a:solidFill>
                <a:latin typeface="Calibri" panose="020F0502020204030204" pitchFamily="34" charset="0"/>
              </a:endParaRPr>
            </a:p>
          </p:txBody>
        </p:sp>
        <p:sp>
          <p:nvSpPr>
            <p:cNvPr id="53" name="TextBox 52"/>
            <p:cNvSpPr txBox="1"/>
            <p:nvPr/>
          </p:nvSpPr>
          <p:spPr>
            <a:xfrm>
              <a:off x="3240709" y="4099239"/>
              <a:ext cx="2273422" cy="200055"/>
            </a:xfrm>
            <a:prstGeom prst="rect">
              <a:avLst/>
            </a:prstGeom>
            <a:noFill/>
          </p:spPr>
          <p:txBody>
            <a:bodyPr wrap="square" rtlCol="0">
              <a:spAutoFit/>
            </a:bodyPr>
            <a:lstStyle/>
            <a:p>
              <a:r>
                <a:rPr lang="en-US" sz="700" b="1" dirty="0" smtClean="0">
                  <a:solidFill>
                    <a:schemeClr val="accent1"/>
                  </a:solidFill>
                  <a:latin typeface="Arial Black" panose="020B0A04020102020204" pitchFamily="34" charset="0"/>
                </a:rPr>
                <a:t>          RS       MRH      CB      Nord    Vallée</a:t>
              </a:r>
              <a:endParaRPr lang="en-US" sz="700" b="1" dirty="0">
                <a:solidFill>
                  <a:schemeClr val="accent1"/>
                </a:solidFill>
                <a:latin typeface="Arial Black" panose="020B0A04020102020204" pitchFamily="34" charset="0"/>
              </a:endParaRPr>
            </a:p>
          </p:txBody>
        </p:sp>
        <p:sp>
          <p:nvSpPr>
            <p:cNvPr id="54" name="TextBox 53"/>
            <p:cNvSpPr txBox="1"/>
            <p:nvPr/>
          </p:nvSpPr>
          <p:spPr>
            <a:xfrm>
              <a:off x="6134433" y="4099239"/>
              <a:ext cx="2273422" cy="200055"/>
            </a:xfrm>
            <a:prstGeom prst="rect">
              <a:avLst/>
            </a:prstGeom>
            <a:noFill/>
          </p:spPr>
          <p:txBody>
            <a:bodyPr wrap="square" rtlCol="0">
              <a:spAutoFit/>
            </a:bodyPr>
            <a:lstStyle/>
            <a:p>
              <a:r>
                <a:rPr lang="en-US" sz="700" b="1" dirty="0" smtClean="0">
                  <a:solidFill>
                    <a:schemeClr val="accent1"/>
                  </a:solidFill>
                  <a:latin typeface="Arial Black" panose="020B0A04020102020204" pitchFamily="34" charset="0"/>
                </a:rPr>
                <a:t>          RS       MRH      CB      Nord    Vallée</a:t>
              </a:r>
              <a:endParaRPr lang="en-US" sz="700" b="1" dirty="0">
                <a:solidFill>
                  <a:schemeClr val="accent1"/>
                </a:solidFill>
                <a:latin typeface="Arial Black" panose="020B0A04020102020204" pitchFamily="34" charset="0"/>
              </a:endParaRPr>
            </a:p>
          </p:txBody>
        </p:sp>
        <p:sp>
          <p:nvSpPr>
            <p:cNvPr id="55" name="TextBox 54"/>
            <p:cNvSpPr txBox="1"/>
            <p:nvPr/>
          </p:nvSpPr>
          <p:spPr>
            <a:xfrm>
              <a:off x="319209" y="4099239"/>
              <a:ext cx="2273422" cy="200055"/>
            </a:xfrm>
            <a:prstGeom prst="rect">
              <a:avLst/>
            </a:prstGeom>
            <a:noFill/>
          </p:spPr>
          <p:txBody>
            <a:bodyPr wrap="square" rtlCol="0">
              <a:spAutoFit/>
            </a:bodyPr>
            <a:lstStyle/>
            <a:p>
              <a:r>
                <a:rPr lang="en-US" sz="700" b="1" dirty="0" smtClean="0">
                  <a:solidFill>
                    <a:schemeClr val="accent1"/>
                  </a:solidFill>
                  <a:latin typeface="Arial Black" panose="020B0A04020102020204" pitchFamily="34" charset="0"/>
                </a:rPr>
                <a:t>          RS       MRH      CB      Nord    Vallée</a:t>
              </a:r>
              <a:endParaRPr lang="en-US" sz="700" b="1" dirty="0">
                <a:solidFill>
                  <a:schemeClr val="accent1"/>
                </a:solidFill>
                <a:latin typeface="Arial Black" panose="020B0A04020102020204" pitchFamily="34" charset="0"/>
              </a:endParaRPr>
            </a:p>
          </p:txBody>
        </p:sp>
        <p:sp>
          <p:nvSpPr>
            <p:cNvPr id="56" name="TextBox 55"/>
            <p:cNvSpPr txBox="1"/>
            <p:nvPr/>
          </p:nvSpPr>
          <p:spPr>
            <a:xfrm rot="16200000">
              <a:off x="2596441" y="5021854"/>
              <a:ext cx="1609517" cy="307777"/>
            </a:xfrm>
            <a:prstGeom prst="rect">
              <a:avLst/>
            </a:prstGeom>
            <a:noFill/>
          </p:spPr>
          <p:txBody>
            <a:bodyPr wrap="square" rtlCol="0">
              <a:spAutoFit/>
            </a:bodyPr>
            <a:lstStyle/>
            <a:p>
              <a:pPr algn="ctr"/>
              <a:r>
                <a:rPr lang="en-US" sz="700" b="1" dirty="0" smtClean="0">
                  <a:solidFill>
                    <a:schemeClr val="accent1"/>
                  </a:solidFill>
                  <a:latin typeface="Arial Black" panose="020B0A04020102020204" pitchFamily="34" charset="0"/>
                </a:rPr>
                <a:t>2 ou plusieurs points </a:t>
              </a:r>
              <a:r>
                <a:rPr lang="fr-FR" sz="700" b="1" dirty="0">
                  <a:solidFill>
                    <a:schemeClr val="accent1"/>
                  </a:solidFill>
                  <a:latin typeface="Arial Black" panose="020B0A04020102020204" pitchFamily="34" charset="0"/>
                </a:rPr>
                <a:t>d’</a:t>
              </a:r>
              <a:r>
                <a:rPr lang="en-US" sz="700" b="1" dirty="0">
                  <a:solidFill>
                    <a:schemeClr val="accent1"/>
                  </a:solidFill>
                  <a:latin typeface="Arial Black" panose="020B0A04020102020204" pitchFamily="34" charset="0"/>
                </a:rPr>
                <a:t>accès</a:t>
              </a:r>
              <a:r>
                <a:rPr lang="en-US" sz="700" b="1" dirty="0" smtClean="0">
                  <a:solidFill>
                    <a:schemeClr val="accent1"/>
                  </a:solidFill>
                  <a:latin typeface="Arial Black" panose="020B0A04020102020204" pitchFamily="34" charset="0"/>
                </a:rPr>
                <a:t> selon le groupe de clients</a:t>
              </a:r>
              <a:endParaRPr lang="en-US" sz="700" b="1" dirty="0">
                <a:solidFill>
                  <a:schemeClr val="accent1"/>
                </a:solidFill>
                <a:latin typeface="Arial Black" panose="020B0A04020102020204" pitchFamily="34" charset="0"/>
              </a:endParaRPr>
            </a:p>
          </p:txBody>
        </p:sp>
        <p:sp>
          <p:nvSpPr>
            <p:cNvPr id="57" name="TextBox 56"/>
            <p:cNvSpPr txBox="1"/>
            <p:nvPr/>
          </p:nvSpPr>
          <p:spPr>
            <a:xfrm rot="16200000">
              <a:off x="5508922" y="5016151"/>
              <a:ext cx="1609517" cy="338554"/>
            </a:xfrm>
            <a:prstGeom prst="rect">
              <a:avLst/>
            </a:prstGeom>
            <a:noFill/>
          </p:spPr>
          <p:txBody>
            <a:bodyPr wrap="square" rtlCol="0">
              <a:spAutoFit/>
            </a:bodyPr>
            <a:lstStyle/>
            <a:p>
              <a:pPr algn="ctr"/>
              <a:r>
                <a:rPr lang="en-US" sz="800" b="1" dirty="0">
                  <a:solidFill>
                    <a:schemeClr val="accent1"/>
                  </a:solidFill>
                  <a:latin typeface="Arial Black" panose="020B0A04020102020204" pitchFamily="34" charset="0"/>
                </a:rPr>
                <a:t>point d’accès commun pour tous les clients</a:t>
              </a:r>
            </a:p>
          </p:txBody>
        </p:sp>
        <p:sp>
          <p:nvSpPr>
            <p:cNvPr id="58" name="TextBox 57"/>
            <p:cNvSpPr txBox="1"/>
            <p:nvPr/>
          </p:nvSpPr>
          <p:spPr>
            <a:xfrm rot="16200000">
              <a:off x="-287947" y="4997301"/>
              <a:ext cx="1609517" cy="369332"/>
            </a:xfrm>
            <a:prstGeom prst="rect">
              <a:avLst/>
            </a:prstGeom>
            <a:noFill/>
          </p:spPr>
          <p:txBody>
            <a:bodyPr wrap="square" rtlCol="0">
              <a:spAutoFit/>
            </a:bodyPr>
            <a:lstStyle/>
            <a:p>
              <a:pPr algn="ctr"/>
              <a:r>
                <a:rPr lang="en-US" sz="900" b="1" dirty="0" smtClean="0">
                  <a:solidFill>
                    <a:schemeClr val="accent1"/>
                  </a:solidFill>
                  <a:latin typeface="Arial Black" panose="020B0A04020102020204" pitchFamily="34" charset="0"/>
                </a:rPr>
                <a:t>Prestataire – Groupe de clients spécifié</a:t>
              </a:r>
              <a:endParaRPr lang="en-US" sz="900" b="1" dirty="0">
                <a:solidFill>
                  <a:schemeClr val="accent1"/>
                </a:solidFill>
                <a:latin typeface="Arial Black" panose="020B0A04020102020204" pitchFamily="34" charset="0"/>
              </a:endParaRPr>
            </a:p>
          </p:txBody>
        </p:sp>
        <p:sp>
          <p:nvSpPr>
            <p:cNvPr id="59" name="Right Arrow 58"/>
            <p:cNvSpPr/>
            <p:nvPr/>
          </p:nvSpPr>
          <p:spPr bwMode="auto">
            <a:xfrm rot="5400000">
              <a:off x="5548573" y="2866048"/>
              <a:ext cx="276578" cy="462844"/>
            </a:xfrm>
            <a:prstGeom prst="rightArrow">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0" name="Flowchart: Process 59"/>
            <p:cNvSpPr/>
            <p:nvPr/>
          </p:nvSpPr>
          <p:spPr bwMode="auto">
            <a:xfrm>
              <a:off x="3574577" y="5369071"/>
              <a:ext cx="346939" cy="583191"/>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1" name="Flowchart: Process 60"/>
            <p:cNvSpPr/>
            <p:nvPr/>
          </p:nvSpPr>
          <p:spPr bwMode="auto">
            <a:xfrm>
              <a:off x="3961688" y="5369071"/>
              <a:ext cx="346939" cy="583191"/>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2" name="Flowchart: Process 61"/>
            <p:cNvSpPr/>
            <p:nvPr/>
          </p:nvSpPr>
          <p:spPr bwMode="auto">
            <a:xfrm>
              <a:off x="4341636" y="5369071"/>
              <a:ext cx="346939" cy="583191"/>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3" name="Flowchart: Process 62"/>
            <p:cNvSpPr/>
            <p:nvPr/>
          </p:nvSpPr>
          <p:spPr bwMode="auto">
            <a:xfrm>
              <a:off x="4720341" y="5369071"/>
              <a:ext cx="346939" cy="583191"/>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4" name="Flowchart: Process 63"/>
            <p:cNvSpPr/>
            <p:nvPr/>
          </p:nvSpPr>
          <p:spPr bwMode="auto">
            <a:xfrm>
              <a:off x="5108501" y="5369071"/>
              <a:ext cx="346939" cy="583191"/>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5" name="Flowchart: Process 64"/>
            <p:cNvSpPr/>
            <p:nvPr/>
          </p:nvSpPr>
          <p:spPr bwMode="auto">
            <a:xfrm>
              <a:off x="3570442" y="4890382"/>
              <a:ext cx="346939" cy="462577"/>
            </a:xfrm>
            <a:prstGeom prst="flowChartProcess">
              <a:avLst/>
            </a:prstGeom>
            <a:solidFill>
              <a:schemeClr val="tx2">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6" name="Flowchart: Process 65"/>
            <p:cNvSpPr/>
            <p:nvPr/>
          </p:nvSpPr>
          <p:spPr bwMode="auto">
            <a:xfrm>
              <a:off x="3957553" y="4890382"/>
              <a:ext cx="346939" cy="462577"/>
            </a:xfrm>
            <a:prstGeom prst="flowChartProcess">
              <a:avLst/>
            </a:prstGeom>
            <a:solidFill>
              <a:schemeClr val="tx2">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7" name="Flowchart: Process 66"/>
            <p:cNvSpPr/>
            <p:nvPr/>
          </p:nvSpPr>
          <p:spPr bwMode="auto">
            <a:xfrm>
              <a:off x="4337501" y="4890382"/>
              <a:ext cx="346939" cy="462577"/>
            </a:xfrm>
            <a:prstGeom prst="flowChartProcess">
              <a:avLst/>
            </a:prstGeom>
            <a:solidFill>
              <a:schemeClr val="tx2">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8" name="Flowchart: Process 67"/>
            <p:cNvSpPr/>
            <p:nvPr/>
          </p:nvSpPr>
          <p:spPr bwMode="auto">
            <a:xfrm>
              <a:off x="4716206" y="4890382"/>
              <a:ext cx="346939" cy="462577"/>
            </a:xfrm>
            <a:prstGeom prst="flowChartProcess">
              <a:avLst/>
            </a:prstGeom>
            <a:solidFill>
              <a:schemeClr val="tx2">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9" name="Flowchart: Process 68"/>
            <p:cNvSpPr/>
            <p:nvPr/>
          </p:nvSpPr>
          <p:spPr bwMode="auto">
            <a:xfrm>
              <a:off x="5104366" y="4890382"/>
              <a:ext cx="346939" cy="462577"/>
            </a:xfrm>
            <a:prstGeom prst="flowChartProcess">
              <a:avLst/>
            </a:prstGeom>
            <a:solidFill>
              <a:schemeClr val="tx2">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0" name="Flowchart: Process 69"/>
            <p:cNvSpPr/>
            <p:nvPr/>
          </p:nvSpPr>
          <p:spPr bwMode="auto">
            <a:xfrm>
              <a:off x="3587374" y="4388020"/>
              <a:ext cx="346939" cy="462577"/>
            </a:xfrm>
            <a:prstGeom prst="flowChartProcess">
              <a:avLst/>
            </a:prstGeom>
            <a:solidFill>
              <a:schemeClr val="tx2">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1" name="Flowchart: Process 70"/>
            <p:cNvSpPr/>
            <p:nvPr/>
          </p:nvSpPr>
          <p:spPr bwMode="auto">
            <a:xfrm>
              <a:off x="3974485" y="4388020"/>
              <a:ext cx="346939" cy="462577"/>
            </a:xfrm>
            <a:prstGeom prst="flowChartProcess">
              <a:avLst/>
            </a:prstGeom>
            <a:solidFill>
              <a:schemeClr val="tx2">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2" name="Flowchart: Process 71"/>
            <p:cNvSpPr/>
            <p:nvPr/>
          </p:nvSpPr>
          <p:spPr bwMode="auto">
            <a:xfrm>
              <a:off x="4354433" y="4388020"/>
              <a:ext cx="346939" cy="462577"/>
            </a:xfrm>
            <a:prstGeom prst="flowChartProcess">
              <a:avLst/>
            </a:prstGeom>
            <a:solidFill>
              <a:schemeClr val="tx2">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3" name="Flowchart: Process 72"/>
            <p:cNvSpPr/>
            <p:nvPr/>
          </p:nvSpPr>
          <p:spPr bwMode="auto">
            <a:xfrm>
              <a:off x="4733138" y="4388020"/>
              <a:ext cx="346939" cy="462577"/>
            </a:xfrm>
            <a:prstGeom prst="flowChartProcess">
              <a:avLst/>
            </a:prstGeom>
            <a:solidFill>
              <a:schemeClr val="tx2">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4" name="Flowchart: Process 73"/>
            <p:cNvSpPr/>
            <p:nvPr/>
          </p:nvSpPr>
          <p:spPr bwMode="auto">
            <a:xfrm>
              <a:off x="5121298" y="4388020"/>
              <a:ext cx="346939" cy="462577"/>
            </a:xfrm>
            <a:prstGeom prst="flowChartProcess">
              <a:avLst/>
            </a:prstGeom>
            <a:solidFill>
              <a:schemeClr val="tx2">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5" name="Flowchart: Process 74"/>
            <p:cNvSpPr/>
            <p:nvPr/>
          </p:nvSpPr>
          <p:spPr bwMode="auto">
            <a:xfrm>
              <a:off x="6468810" y="4362940"/>
              <a:ext cx="346939" cy="1555683"/>
            </a:xfrm>
            <a:prstGeom prst="flowChartProcess">
              <a:avLst/>
            </a:prstGeom>
            <a:solidFill>
              <a:schemeClr val="tx2">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6" name="Flowchart: Process 75"/>
            <p:cNvSpPr/>
            <p:nvPr/>
          </p:nvSpPr>
          <p:spPr bwMode="auto">
            <a:xfrm>
              <a:off x="6879049" y="4362940"/>
              <a:ext cx="346939" cy="1555683"/>
            </a:xfrm>
            <a:prstGeom prst="flowChartProcess">
              <a:avLst/>
            </a:prstGeom>
            <a:solidFill>
              <a:schemeClr val="tx2">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7" name="Flowchart: Process 76"/>
            <p:cNvSpPr/>
            <p:nvPr/>
          </p:nvSpPr>
          <p:spPr bwMode="auto">
            <a:xfrm>
              <a:off x="7276379" y="4362940"/>
              <a:ext cx="346939" cy="1555683"/>
            </a:xfrm>
            <a:prstGeom prst="flowChartProcess">
              <a:avLst/>
            </a:prstGeom>
            <a:solidFill>
              <a:schemeClr val="tx2">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8" name="Flowchart: Process 77"/>
            <p:cNvSpPr/>
            <p:nvPr/>
          </p:nvSpPr>
          <p:spPr bwMode="auto">
            <a:xfrm>
              <a:off x="7663691" y="4362940"/>
              <a:ext cx="346939" cy="1555683"/>
            </a:xfrm>
            <a:prstGeom prst="flowChartProcess">
              <a:avLst/>
            </a:prstGeom>
            <a:solidFill>
              <a:schemeClr val="tx2">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9" name="Flowchart: Process 78"/>
            <p:cNvSpPr/>
            <p:nvPr/>
          </p:nvSpPr>
          <p:spPr bwMode="auto">
            <a:xfrm>
              <a:off x="8049626" y="4362940"/>
              <a:ext cx="346939" cy="1555683"/>
            </a:xfrm>
            <a:prstGeom prst="flowChartProcess">
              <a:avLst/>
            </a:prstGeom>
            <a:solidFill>
              <a:schemeClr val="tx2">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80" name="Flowchart: Process 79"/>
            <p:cNvSpPr/>
            <p:nvPr/>
          </p:nvSpPr>
          <p:spPr bwMode="auto">
            <a:xfrm>
              <a:off x="699627" y="5507179"/>
              <a:ext cx="234195" cy="231289"/>
            </a:xfrm>
            <a:prstGeom prst="flowChartProcess">
              <a:avLst/>
            </a:prstGeom>
            <a:solidFill>
              <a:schemeClr val="tx2">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81" name="Flowchart: Process 80"/>
            <p:cNvSpPr/>
            <p:nvPr/>
          </p:nvSpPr>
          <p:spPr bwMode="auto">
            <a:xfrm>
              <a:off x="706024" y="4734952"/>
              <a:ext cx="202824" cy="194679"/>
            </a:xfrm>
            <a:prstGeom prst="flowChartProcess">
              <a:avLst/>
            </a:prstGeom>
            <a:solidFill>
              <a:schemeClr val="tx2">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82" name="Flowchart: Process 81"/>
            <p:cNvSpPr/>
            <p:nvPr/>
          </p:nvSpPr>
          <p:spPr bwMode="auto">
            <a:xfrm>
              <a:off x="692825" y="5718302"/>
              <a:ext cx="240997" cy="241774"/>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83" name="Flowchart: Process 82"/>
            <p:cNvSpPr/>
            <p:nvPr/>
          </p:nvSpPr>
          <p:spPr bwMode="auto">
            <a:xfrm>
              <a:off x="1452185" y="4365323"/>
              <a:ext cx="234195" cy="545573"/>
            </a:xfrm>
            <a:prstGeom prst="flowChartProcess">
              <a:avLst/>
            </a:prstGeom>
            <a:solidFill>
              <a:schemeClr val="tx2">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84" name="Flowchart: Process 83"/>
            <p:cNvSpPr/>
            <p:nvPr/>
          </p:nvSpPr>
          <p:spPr bwMode="auto">
            <a:xfrm>
              <a:off x="692824" y="5198525"/>
              <a:ext cx="240997" cy="283436"/>
            </a:xfrm>
            <a:prstGeom prst="flowChartProcess">
              <a:avLst/>
            </a:prstGeom>
            <a:solidFill>
              <a:schemeClr val="tx2">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85" name="Flowchart: Process 84"/>
            <p:cNvSpPr/>
            <p:nvPr/>
          </p:nvSpPr>
          <p:spPr bwMode="auto">
            <a:xfrm>
              <a:off x="1081773" y="5722834"/>
              <a:ext cx="207336" cy="237242"/>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86" name="Flowchart: Process 85"/>
            <p:cNvSpPr/>
            <p:nvPr/>
          </p:nvSpPr>
          <p:spPr bwMode="auto">
            <a:xfrm>
              <a:off x="1433021" y="5184118"/>
              <a:ext cx="434614" cy="297843"/>
            </a:xfrm>
            <a:prstGeom prst="flowChartProcess">
              <a:avLst/>
            </a:prstGeom>
            <a:solidFill>
              <a:schemeClr val="tx2">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87" name="Flowchart: Process 86"/>
            <p:cNvSpPr/>
            <p:nvPr/>
          </p:nvSpPr>
          <p:spPr bwMode="auto">
            <a:xfrm>
              <a:off x="2026986" y="5499715"/>
              <a:ext cx="225024" cy="231289"/>
            </a:xfrm>
            <a:prstGeom prst="flowChartProcess">
              <a:avLst/>
            </a:prstGeom>
            <a:solidFill>
              <a:schemeClr val="tx2">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88" name="Flowchart: Process 87"/>
            <p:cNvSpPr/>
            <p:nvPr/>
          </p:nvSpPr>
          <p:spPr bwMode="auto">
            <a:xfrm>
              <a:off x="1458552" y="5726202"/>
              <a:ext cx="568434" cy="233874"/>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89" name="Flowchart: Process 88"/>
            <p:cNvSpPr/>
            <p:nvPr/>
          </p:nvSpPr>
          <p:spPr bwMode="auto">
            <a:xfrm>
              <a:off x="2376788" y="4601002"/>
              <a:ext cx="204633" cy="309894"/>
            </a:xfrm>
            <a:prstGeom prst="flowChartProcess">
              <a:avLst/>
            </a:prstGeom>
            <a:solidFill>
              <a:schemeClr val="tx2">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0" name="Flowchart: Process 89"/>
            <p:cNvSpPr/>
            <p:nvPr/>
          </p:nvSpPr>
          <p:spPr bwMode="auto">
            <a:xfrm>
              <a:off x="1264347" y="4939220"/>
              <a:ext cx="225024" cy="231289"/>
            </a:xfrm>
            <a:prstGeom prst="flowChartProcess">
              <a:avLst/>
            </a:prstGeom>
            <a:solidFill>
              <a:schemeClr val="tx2">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1" name="Flowchart: Process 90"/>
            <p:cNvSpPr/>
            <p:nvPr/>
          </p:nvSpPr>
          <p:spPr bwMode="auto">
            <a:xfrm>
              <a:off x="908848" y="5722834"/>
              <a:ext cx="207336" cy="237242"/>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2" name="Flowchart: Process 91"/>
            <p:cNvSpPr/>
            <p:nvPr/>
          </p:nvSpPr>
          <p:spPr bwMode="auto">
            <a:xfrm>
              <a:off x="1080666" y="4349154"/>
              <a:ext cx="234195" cy="231289"/>
            </a:xfrm>
            <a:prstGeom prst="flowChartProcess">
              <a:avLst/>
            </a:prstGeom>
            <a:solidFill>
              <a:schemeClr val="tx2">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3" name="Flowchart: Process 92"/>
            <p:cNvSpPr/>
            <p:nvPr/>
          </p:nvSpPr>
          <p:spPr bwMode="auto">
            <a:xfrm>
              <a:off x="683790" y="4371016"/>
              <a:ext cx="225024" cy="231289"/>
            </a:xfrm>
            <a:prstGeom prst="flowChartProcess">
              <a:avLst/>
            </a:prstGeom>
            <a:solidFill>
              <a:schemeClr val="tx2">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4" name="Flowchart: Process 93"/>
            <p:cNvSpPr/>
            <p:nvPr/>
          </p:nvSpPr>
          <p:spPr bwMode="auto">
            <a:xfrm>
              <a:off x="1867635" y="4929631"/>
              <a:ext cx="207336" cy="237242"/>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5" name="Flowchart: Process 94"/>
            <p:cNvSpPr/>
            <p:nvPr/>
          </p:nvSpPr>
          <p:spPr bwMode="auto">
            <a:xfrm>
              <a:off x="1289110" y="4594754"/>
              <a:ext cx="143912" cy="316142"/>
            </a:xfrm>
            <a:prstGeom prst="flowChartProcess">
              <a:avLst/>
            </a:prstGeom>
            <a:solidFill>
              <a:schemeClr val="tx2">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6" name="Flowchart: Process 95"/>
            <p:cNvSpPr/>
            <p:nvPr/>
          </p:nvSpPr>
          <p:spPr bwMode="auto">
            <a:xfrm>
              <a:off x="1693553" y="4918359"/>
              <a:ext cx="174081" cy="273917"/>
            </a:xfrm>
            <a:prstGeom prst="flowChartProcess">
              <a:avLst/>
            </a:prstGeom>
            <a:solidFill>
              <a:schemeClr val="tx2">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7" name="Flowchart: Process 96"/>
            <p:cNvSpPr/>
            <p:nvPr/>
          </p:nvSpPr>
          <p:spPr bwMode="auto">
            <a:xfrm>
              <a:off x="2020552" y="5185429"/>
              <a:ext cx="371231" cy="296532"/>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8" name="Flowchart: Process 97"/>
            <p:cNvSpPr/>
            <p:nvPr/>
          </p:nvSpPr>
          <p:spPr bwMode="auto">
            <a:xfrm>
              <a:off x="1289109" y="5722834"/>
              <a:ext cx="207336" cy="237242"/>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9" name="Flowchart: Process 98"/>
            <p:cNvSpPr/>
            <p:nvPr/>
          </p:nvSpPr>
          <p:spPr bwMode="auto">
            <a:xfrm>
              <a:off x="2215232" y="4359709"/>
              <a:ext cx="188096" cy="231289"/>
            </a:xfrm>
            <a:prstGeom prst="flowChartProcess">
              <a:avLst/>
            </a:prstGeom>
            <a:solidFill>
              <a:schemeClr val="tx2">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0" name="Flowchart: Process 99"/>
            <p:cNvSpPr/>
            <p:nvPr/>
          </p:nvSpPr>
          <p:spPr bwMode="auto">
            <a:xfrm>
              <a:off x="2020552" y="4576951"/>
              <a:ext cx="185615" cy="333945"/>
            </a:xfrm>
            <a:prstGeom prst="flowChartProcess">
              <a:avLst/>
            </a:prstGeom>
            <a:solidFill>
              <a:schemeClr val="tx2">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1" name="Flowchart: Process 100"/>
            <p:cNvSpPr/>
            <p:nvPr/>
          </p:nvSpPr>
          <p:spPr bwMode="auto">
            <a:xfrm>
              <a:off x="2228661" y="5722834"/>
              <a:ext cx="207336" cy="237242"/>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2" name="Flowchart: Process 101"/>
            <p:cNvSpPr/>
            <p:nvPr/>
          </p:nvSpPr>
          <p:spPr bwMode="auto">
            <a:xfrm>
              <a:off x="1714079" y="4576951"/>
              <a:ext cx="153555" cy="333945"/>
            </a:xfrm>
            <a:prstGeom prst="flowChartProcess">
              <a:avLst/>
            </a:prstGeom>
            <a:solidFill>
              <a:schemeClr val="tx2">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3" name="Flowchart: Process 102"/>
            <p:cNvSpPr/>
            <p:nvPr/>
          </p:nvSpPr>
          <p:spPr bwMode="auto">
            <a:xfrm>
              <a:off x="717190" y="4960988"/>
              <a:ext cx="225024" cy="231289"/>
            </a:xfrm>
            <a:prstGeom prst="flowChartProcess">
              <a:avLst/>
            </a:prstGeom>
            <a:solidFill>
              <a:schemeClr val="tx2">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4" name="Flowchart: Process 103"/>
            <p:cNvSpPr/>
            <p:nvPr/>
          </p:nvSpPr>
          <p:spPr bwMode="auto">
            <a:xfrm>
              <a:off x="2391783" y="5722834"/>
              <a:ext cx="207336" cy="237242"/>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5" name="Flowchart: Process 104"/>
            <p:cNvSpPr/>
            <p:nvPr/>
          </p:nvSpPr>
          <p:spPr bwMode="auto">
            <a:xfrm>
              <a:off x="1068982" y="4594754"/>
              <a:ext cx="234195" cy="231289"/>
            </a:xfrm>
            <a:prstGeom prst="flowChartProcess">
              <a:avLst/>
            </a:prstGeom>
            <a:solidFill>
              <a:schemeClr val="tx2">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6" name="Flowchart: Process 105"/>
            <p:cNvSpPr/>
            <p:nvPr/>
          </p:nvSpPr>
          <p:spPr bwMode="auto">
            <a:xfrm>
              <a:off x="2060107" y="4946816"/>
              <a:ext cx="343220" cy="208722"/>
            </a:xfrm>
            <a:prstGeom prst="flowChartProcess">
              <a:avLst/>
            </a:prstGeom>
            <a:solidFill>
              <a:schemeClr val="tx2">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7" name="Flowchart: Process 106"/>
            <p:cNvSpPr/>
            <p:nvPr/>
          </p:nvSpPr>
          <p:spPr bwMode="auto">
            <a:xfrm>
              <a:off x="2376787" y="5514580"/>
              <a:ext cx="204633" cy="209189"/>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8" name="Flowchart: Process 107"/>
            <p:cNvSpPr/>
            <p:nvPr/>
          </p:nvSpPr>
          <p:spPr bwMode="auto">
            <a:xfrm>
              <a:off x="1052609" y="5176552"/>
              <a:ext cx="223035" cy="321137"/>
            </a:xfrm>
            <a:prstGeom prst="flowChartProcess">
              <a:avLst/>
            </a:prstGeom>
            <a:solidFill>
              <a:schemeClr val="tx2">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9" name="Flowchart: Process 108"/>
            <p:cNvSpPr/>
            <p:nvPr/>
          </p:nvSpPr>
          <p:spPr bwMode="auto">
            <a:xfrm>
              <a:off x="2392038" y="5176552"/>
              <a:ext cx="189382" cy="305409"/>
            </a:xfrm>
            <a:prstGeom prst="flowChartProcess">
              <a:avLst/>
            </a:prstGeom>
            <a:solidFill>
              <a:schemeClr val="tx2">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10" name="Flowchart: Process 109"/>
            <p:cNvSpPr/>
            <p:nvPr/>
          </p:nvSpPr>
          <p:spPr bwMode="auto">
            <a:xfrm>
              <a:off x="2044674" y="5722834"/>
              <a:ext cx="207336" cy="237242"/>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11" name="Flowchart: Process 110"/>
            <p:cNvSpPr/>
            <p:nvPr/>
          </p:nvSpPr>
          <p:spPr bwMode="auto">
            <a:xfrm>
              <a:off x="920263" y="5499715"/>
              <a:ext cx="207336" cy="237242"/>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12" name="Flowchart: Process 111"/>
            <p:cNvSpPr/>
            <p:nvPr/>
          </p:nvSpPr>
          <p:spPr bwMode="auto">
            <a:xfrm>
              <a:off x="1116184" y="5504202"/>
              <a:ext cx="207336" cy="237242"/>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13" name="Flowchart: Process 112"/>
            <p:cNvSpPr/>
            <p:nvPr/>
          </p:nvSpPr>
          <p:spPr bwMode="auto">
            <a:xfrm>
              <a:off x="1273191" y="5510671"/>
              <a:ext cx="207336" cy="237242"/>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14" name="Flowchart: Process 113"/>
            <p:cNvSpPr/>
            <p:nvPr/>
          </p:nvSpPr>
          <p:spPr bwMode="auto">
            <a:xfrm>
              <a:off x="1867634" y="5198525"/>
              <a:ext cx="161281" cy="544176"/>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15" name="Flowchart: Process 114"/>
            <p:cNvSpPr/>
            <p:nvPr/>
          </p:nvSpPr>
          <p:spPr bwMode="auto">
            <a:xfrm>
              <a:off x="1474675" y="5510671"/>
              <a:ext cx="207336" cy="237242"/>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16" name="Flowchart: Process 115"/>
            <p:cNvSpPr/>
            <p:nvPr/>
          </p:nvSpPr>
          <p:spPr bwMode="auto">
            <a:xfrm>
              <a:off x="1660299" y="5488004"/>
              <a:ext cx="207336" cy="237242"/>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17" name="Flowchart: Process 116"/>
            <p:cNvSpPr/>
            <p:nvPr/>
          </p:nvSpPr>
          <p:spPr bwMode="auto">
            <a:xfrm>
              <a:off x="908814" y="5199794"/>
              <a:ext cx="207369" cy="288209"/>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18" name="Flowchart: Process 117"/>
            <p:cNvSpPr/>
            <p:nvPr/>
          </p:nvSpPr>
          <p:spPr bwMode="auto">
            <a:xfrm>
              <a:off x="1057576" y="4936243"/>
              <a:ext cx="207336" cy="237242"/>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19" name="Flowchart: Process 118"/>
            <p:cNvSpPr/>
            <p:nvPr/>
          </p:nvSpPr>
          <p:spPr bwMode="auto">
            <a:xfrm>
              <a:off x="2015668" y="4359709"/>
              <a:ext cx="188096" cy="231289"/>
            </a:xfrm>
            <a:prstGeom prst="flowChartProcess">
              <a:avLst/>
            </a:prstGeom>
            <a:solidFill>
              <a:schemeClr val="tx2">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20" name="Flowchart: Process 119"/>
            <p:cNvSpPr/>
            <p:nvPr/>
          </p:nvSpPr>
          <p:spPr bwMode="auto">
            <a:xfrm>
              <a:off x="2391783" y="4359709"/>
              <a:ext cx="188096" cy="231289"/>
            </a:xfrm>
            <a:prstGeom prst="flowChartProcess">
              <a:avLst/>
            </a:prstGeom>
            <a:solidFill>
              <a:schemeClr val="tx2">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spTree>
    <p:extLst>
      <p:ext uri="{BB962C8B-B14F-4D97-AF65-F5344CB8AC3E}">
        <p14:creationId xmlns:p14="http://schemas.microsoft.com/office/powerpoint/2010/main" val="4084699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13845" y="222275"/>
            <a:ext cx="8158162" cy="898104"/>
          </a:xfrm>
        </p:spPr>
        <p:txBody>
          <a:bodyPr anchor="t"/>
          <a:lstStyle/>
          <a:p>
            <a:pPr>
              <a:defRPr/>
            </a:pPr>
            <a:r>
              <a:rPr lang="en-US" altLang="en-US" sz="4400" dirty="0" smtClean="0">
                <a:latin typeface="Calibri Light" panose="020F0302020204030204" pitchFamily="34" charset="0"/>
                <a:ea typeface="Geneva" charset="0"/>
                <a:cs typeface="Tahoma" charset="0"/>
              </a:rPr>
              <a:t>Excellence des services : </a:t>
            </a:r>
            <a:br>
              <a:rPr lang="en-US" altLang="en-US" sz="4400" dirty="0" smtClean="0">
                <a:latin typeface="Calibri Light" panose="020F0302020204030204" pitchFamily="34" charset="0"/>
                <a:ea typeface="Geneva" charset="0"/>
                <a:cs typeface="Tahoma" charset="0"/>
              </a:rPr>
            </a:br>
            <a:r>
              <a:rPr lang="en-US" altLang="en-US" sz="2800" dirty="0" smtClean="0">
                <a:solidFill>
                  <a:srgbClr val="006BB6"/>
                </a:solidFill>
                <a:latin typeface="+mn-lt"/>
                <a:ea typeface="Geneva" charset="0"/>
                <a:cs typeface="Tahoma" charset="0"/>
              </a:rPr>
              <a:t>Trois principaux domaines</a:t>
            </a:r>
          </a:p>
        </p:txBody>
      </p:sp>
      <p:sp>
        <p:nvSpPr>
          <p:cNvPr id="3" name="Content Placeholder 2"/>
          <p:cNvSpPr>
            <a:spLocks noGrp="1"/>
          </p:cNvSpPr>
          <p:nvPr>
            <p:ph idx="1"/>
          </p:nvPr>
        </p:nvSpPr>
        <p:spPr>
          <a:xfrm>
            <a:off x="1045226" y="1467558"/>
            <a:ext cx="2793003" cy="4276419"/>
          </a:xfrm>
        </p:spPr>
        <p:txBody>
          <a:bodyPr/>
          <a:lstStyle/>
          <a:p>
            <a:pPr marL="0" indent="0">
              <a:buNone/>
            </a:pPr>
            <a:endParaRPr lang="en-US" sz="1600" b="1" dirty="0" smtClean="0">
              <a:latin typeface="Calibri" panose="020F0502020204030204" pitchFamily="34" charset="0"/>
            </a:endParaRPr>
          </a:p>
          <a:p>
            <a:pPr marL="457200" indent="-457200">
              <a:buFont typeface="+mj-lt"/>
              <a:buAutoNum type="arabicPeriod"/>
            </a:pPr>
            <a:r>
              <a:rPr lang="en-US" sz="2000" b="1" dirty="0" smtClean="0">
                <a:latin typeface="Calibri" panose="020F0502020204030204" pitchFamily="34" charset="0"/>
              </a:rPr>
              <a:t>agrément pour les intervenants</a:t>
            </a:r>
          </a:p>
          <a:p>
            <a:pPr marL="457200" indent="-457200">
              <a:buFont typeface="+mj-lt"/>
              <a:buAutoNum type="arabicPeriod"/>
            </a:pPr>
            <a:endParaRPr lang="en-US" sz="2000" b="1" dirty="0" smtClean="0">
              <a:latin typeface="Calibri" panose="020F0502020204030204" pitchFamily="34" charset="0"/>
            </a:endParaRPr>
          </a:p>
          <a:p>
            <a:pPr marL="457200" indent="-457200">
              <a:buFont typeface="+mj-lt"/>
              <a:buAutoNum type="arabicPeriod"/>
            </a:pPr>
            <a:endParaRPr lang="en-US" sz="2000" b="1" dirty="0" smtClean="0">
              <a:latin typeface="Calibri" panose="020F0502020204030204" pitchFamily="34" charset="0"/>
            </a:endParaRPr>
          </a:p>
          <a:p>
            <a:pPr marL="457200" indent="-457200">
              <a:buFont typeface="+mj-lt"/>
              <a:buAutoNum type="arabicPeriod"/>
            </a:pPr>
            <a:r>
              <a:rPr lang="en-US" sz="2000" b="1" dirty="0" smtClean="0">
                <a:latin typeface="Calibri" panose="020F0502020204030204" pitchFamily="34" charset="0"/>
              </a:rPr>
              <a:t>outils et ressources standardisés</a:t>
            </a:r>
          </a:p>
          <a:p>
            <a:pPr marL="457200" indent="-457200">
              <a:buFont typeface="+mj-lt"/>
              <a:buAutoNum type="arabicPeriod"/>
            </a:pPr>
            <a:endParaRPr lang="en-US" sz="2000" b="1" dirty="0">
              <a:latin typeface="Calibri" panose="020F0502020204030204" pitchFamily="34" charset="0"/>
            </a:endParaRPr>
          </a:p>
          <a:p>
            <a:pPr marL="457200" indent="-457200">
              <a:buFont typeface="+mj-lt"/>
              <a:buAutoNum type="arabicPeriod"/>
            </a:pPr>
            <a:endParaRPr lang="en-US" sz="2000" b="1" dirty="0" smtClean="0">
              <a:latin typeface="Calibri" panose="020F0502020204030204" pitchFamily="34" charset="0"/>
            </a:endParaRPr>
          </a:p>
          <a:p>
            <a:pPr marL="457200" indent="-457200">
              <a:buFont typeface="+mj-lt"/>
              <a:buAutoNum type="arabicPeriod"/>
            </a:pPr>
            <a:endParaRPr lang="en-US" sz="2000" b="1" dirty="0" smtClean="0">
              <a:latin typeface="Calibri" panose="020F0502020204030204" pitchFamily="34" charset="0"/>
            </a:endParaRPr>
          </a:p>
          <a:p>
            <a:pPr marL="457200" indent="-457200">
              <a:buFont typeface="+mj-lt"/>
              <a:buAutoNum type="arabicPeriod"/>
            </a:pPr>
            <a:r>
              <a:rPr lang="en-US" sz="2000" b="1" dirty="0" smtClean="0">
                <a:latin typeface="Calibri" panose="020F0502020204030204" pitchFamily="34" charset="0"/>
              </a:rPr>
              <a:t>assurance de la qualité</a:t>
            </a:r>
          </a:p>
        </p:txBody>
      </p:sp>
      <p:sp>
        <p:nvSpPr>
          <p:cNvPr id="8206" name="TextBox 8205"/>
          <p:cNvSpPr txBox="1"/>
          <p:nvPr/>
        </p:nvSpPr>
        <p:spPr>
          <a:xfrm rot="19014959">
            <a:off x="7642935" y="3125409"/>
            <a:ext cx="1336926" cy="584775"/>
          </a:xfrm>
          <a:prstGeom prst="rect">
            <a:avLst/>
          </a:prstGeom>
          <a:noFill/>
        </p:spPr>
        <p:txBody>
          <a:bodyPr wrap="square" rtlCol="0">
            <a:spAutoFit/>
          </a:bodyPr>
          <a:lstStyle/>
          <a:p>
            <a:pPr algn="ctr"/>
            <a:r>
              <a:rPr lang="en-US" sz="1600" b="1" dirty="0" smtClean="0">
                <a:solidFill>
                  <a:schemeClr val="bg1"/>
                </a:solidFill>
                <a:latin typeface="Calibri" panose="020F0502020204030204" pitchFamily="34" charset="0"/>
              </a:rPr>
              <a:t>Catchment Areas</a:t>
            </a:r>
            <a:endParaRPr lang="en-US" sz="1600" b="1" dirty="0">
              <a:solidFill>
                <a:schemeClr val="bg1"/>
              </a:solidFill>
              <a:latin typeface="Calibri" panose="020F0502020204030204" pitchFamily="34" charset="0"/>
            </a:endParaRPr>
          </a:p>
        </p:txBody>
      </p:sp>
      <p:sp>
        <p:nvSpPr>
          <p:cNvPr id="7" name="TextBox 6"/>
          <p:cNvSpPr txBox="1"/>
          <p:nvPr/>
        </p:nvSpPr>
        <p:spPr>
          <a:xfrm>
            <a:off x="6062133" y="1501422"/>
            <a:ext cx="1986845" cy="2425661"/>
          </a:xfrm>
          <a:prstGeom prst="rect">
            <a:avLst/>
          </a:prstGeom>
          <a:solidFill>
            <a:schemeClr val="bg1"/>
          </a:solidFill>
          <a:ln w="25400">
            <a:solidFill>
              <a:schemeClr val="tx2">
                <a:lumMod val="60000"/>
                <a:lumOff val="40000"/>
              </a:schemeClr>
            </a:solidFill>
          </a:ln>
          <a:effectLst>
            <a:outerShdw blurRad="50800" dist="63500" dir="2700000" algn="tl" rotWithShape="0">
              <a:prstClr val="black">
                <a:alpha val="40000"/>
              </a:prstClr>
            </a:outerShdw>
          </a:effectLst>
        </p:spPr>
        <p:txBody>
          <a:bodyPr wrap="square" rtlCol="0" anchor="ctr">
            <a:noAutofit/>
          </a:bodyPr>
          <a:lstStyle/>
          <a:p>
            <a:pPr algn="ctr"/>
            <a:r>
              <a:rPr lang="en-US" sz="1600" b="1" dirty="0" smtClean="0">
                <a:solidFill>
                  <a:schemeClr val="tx2"/>
                </a:solidFill>
                <a:latin typeface="Calibri" panose="020F0502020204030204" pitchFamily="34" charset="0"/>
                <a:cs typeface="Arial" panose="020B0604020202020204" pitchFamily="34" charset="0"/>
              </a:rPr>
              <a:t>précisés dans les ententes avec les prestataires de services</a:t>
            </a:r>
            <a:endParaRPr lang="en-US" sz="1600" b="1" dirty="0">
              <a:solidFill>
                <a:schemeClr val="tx2"/>
              </a:solidFill>
              <a:latin typeface="Calibri" panose="020F0502020204030204" pitchFamily="34" charset="0"/>
              <a:cs typeface="Arial" panose="020B0604020202020204" pitchFamily="34" charset="0"/>
            </a:endParaRPr>
          </a:p>
        </p:txBody>
      </p:sp>
      <p:sp>
        <p:nvSpPr>
          <p:cNvPr id="10" name="TextBox 9"/>
          <p:cNvSpPr txBox="1"/>
          <p:nvPr/>
        </p:nvSpPr>
        <p:spPr>
          <a:xfrm>
            <a:off x="6062133" y="4621441"/>
            <a:ext cx="1986845" cy="1292578"/>
          </a:xfrm>
          <a:prstGeom prst="rect">
            <a:avLst/>
          </a:prstGeom>
          <a:solidFill>
            <a:schemeClr val="bg1"/>
          </a:solidFill>
          <a:ln w="25400">
            <a:solidFill>
              <a:schemeClr val="tx2">
                <a:lumMod val="60000"/>
                <a:lumOff val="40000"/>
              </a:schemeClr>
            </a:solidFill>
          </a:ln>
          <a:effectLst>
            <a:outerShdw blurRad="50800" dist="63500" dir="2700000" algn="tl" rotWithShape="0">
              <a:prstClr val="black">
                <a:alpha val="40000"/>
              </a:prstClr>
            </a:outerShdw>
          </a:effectLst>
        </p:spPr>
        <p:txBody>
          <a:bodyPr wrap="square" rtlCol="0" anchor="ctr">
            <a:noAutofit/>
          </a:bodyPr>
          <a:lstStyle/>
          <a:p>
            <a:pPr algn="ctr"/>
            <a:r>
              <a:rPr lang="en-US" sz="1600" b="1" dirty="0" smtClean="0">
                <a:solidFill>
                  <a:schemeClr val="tx2"/>
                </a:solidFill>
                <a:latin typeface="Calibri" panose="020F0502020204030204" pitchFamily="34" charset="0"/>
                <a:cs typeface="Arial" panose="020B0604020202020204" pitchFamily="34" charset="0"/>
              </a:rPr>
              <a:t>plans de travail des ministères du gouvernement</a:t>
            </a:r>
            <a:endParaRPr lang="en-US" sz="1600" b="1" dirty="0">
              <a:solidFill>
                <a:schemeClr val="tx2"/>
              </a:solidFill>
              <a:latin typeface="Calibri" panose="020F0502020204030204" pitchFamily="34" charset="0"/>
              <a:cs typeface="Arial" panose="020B0604020202020204" pitchFamily="34" charset="0"/>
            </a:endParaRPr>
          </a:p>
        </p:txBody>
      </p:sp>
      <p:sp>
        <p:nvSpPr>
          <p:cNvPr id="8" name="Right Arrow 7"/>
          <p:cNvSpPr/>
          <p:nvPr/>
        </p:nvSpPr>
        <p:spPr bwMode="auto">
          <a:xfrm>
            <a:off x="4154310" y="1885246"/>
            <a:ext cx="1512711" cy="395111"/>
          </a:xfrm>
          <a:prstGeom prst="rightArrow">
            <a:avLst/>
          </a:prstGeom>
          <a:solidFill>
            <a:srgbClr val="00AEEF"/>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3" name="Right Arrow 12"/>
          <p:cNvSpPr/>
          <p:nvPr/>
        </p:nvSpPr>
        <p:spPr bwMode="auto">
          <a:xfrm>
            <a:off x="4154309" y="4937844"/>
            <a:ext cx="1512711" cy="395111"/>
          </a:xfrm>
          <a:prstGeom prst="rightArrow">
            <a:avLst/>
          </a:prstGeom>
          <a:solidFill>
            <a:srgbClr val="00AEEF"/>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4" name="Right Arrow 13"/>
          <p:cNvSpPr/>
          <p:nvPr/>
        </p:nvSpPr>
        <p:spPr bwMode="auto">
          <a:xfrm>
            <a:off x="4154310" y="3220240"/>
            <a:ext cx="1512711" cy="395111"/>
          </a:xfrm>
          <a:prstGeom prst="rightArrow">
            <a:avLst/>
          </a:prstGeom>
          <a:solidFill>
            <a:srgbClr val="00AEEF"/>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5" name="Right Arrow 14"/>
          <p:cNvSpPr/>
          <p:nvPr/>
        </p:nvSpPr>
        <p:spPr bwMode="auto">
          <a:xfrm rot="16200000">
            <a:off x="6781800" y="4031369"/>
            <a:ext cx="547512" cy="395110"/>
          </a:xfrm>
          <a:prstGeom prst="rightArrow">
            <a:avLst/>
          </a:prstGeom>
          <a:solidFill>
            <a:srgbClr val="00AEEF"/>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endParaRPr lang="en-US"/>
          </a:p>
        </p:txBody>
      </p:sp>
    </p:spTree>
    <p:extLst>
      <p:ext uri="{BB962C8B-B14F-4D97-AF65-F5344CB8AC3E}">
        <p14:creationId xmlns:p14="http://schemas.microsoft.com/office/powerpoint/2010/main" val="1777048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838521" y="1278151"/>
            <a:ext cx="1638094" cy="3733800"/>
            <a:chOff x="6655380" y="914400"/>
            <a:chExt cx="1638094" cy="3733800"/>
          </a:xfrm>
        </p:grpSpPr>
        <p:sp>
          <p:nvSpPr>
            <p:cNvPr id="6" name="TextBox 5"/>
            <p:cNvSpPr txBox="1"/>
            <p:nvPr/>
          </p:nvSpPr>
          <p:spPr>
            <a:xfrm>
              <a:off x="6655380" y="914400"/>
              <a:ext cx="1638094" cy="3733800"/>
            </a:xfrm>
            <a:prstGeom prst="rect">
              <a:avLst/>
            </a:prstGeom>
            <a:solidFill>
              <a:srgbClr val="00AEEF"/>
            </a:solidFill>
            <a:ln>
              <a:noFill/>
            </a:ln>
            <a:scene3d>
              <a:camera prst="orthographicFront"/>
              <a:lightRig rig="threePt" dir="t"/>
            </a:scene3d>
            <a:sp3d>
              <a:bevelT/>
            </a:sp3d>
          </p:spPr>
          <p:txBody>
            <a:bodyPr/>
            <a:lstStyle>
              <a:defPPr>
                <a:defRPr lang="en-US"/>
              </a:defPPr>
              <a:lvl1pPr>
                <a:defRPr sz="1200" b="1">
                  <a:solidFill>
                    <a:schemeClr val="bg1"/>
                  </a:solidFill>
                </a:defRPr>
              </a:lvl1pPr>
            </a:lstStyle>
            <a:p>
              <a:pPr algn="ctr" fontAlgn="auto">
                <a:spcBef>
                  <a:spcPts val="0"/>
                </a:spcBef>
                <a:spcAft>
                  <a:spcPts val="0"/>
                </a:spcAft>
                <a:defRPr/>
              </a:pPr>
              <a:endParaRPr lang="en-US" dirty="0" smtClean="0">
                <a:latin typeface="+mn-lt"/>
                <a:cs typeface="+mn-cs"/>
              </a:endParaRPr>
            </a:p>
            <a:p>
              <a:pPr algn="ctr" fontAlgn="auto">
                <a:spcBef>
                  <a:spcPts val="0"/>
                </a:spcBef>
                <a:spcAft>
                  <a:spcPts val="0"/>
                </a:spcAft>
                <a:defRPr/>
              </a:pPr>
              <a:r>
                <a:rPr lang="en-US" dirty="0" smtClean="0">
                  <a:latin typeface="+mn-lt"/>
                  <a:cs typeface="+mn-cs"/>
                </a:rPr>
                <a:t>Auditoires ciblés</a:t>
              </a:r>
            </a:p>
            <a:p>
              <a:pPr algn="ctr" fontAlgn="auto">
                <a:spcBef>
                  <a:spcPts val="0"/>
                </a:spcBef>
                <a:spcAft>
                  <a:spcPts val="0"/>
                </a:spcAft>
                <a:defRPr/>
              </a:pPr>
              <a:endParaRPr lang="en-US" dirty="0" smtClean="0">
                <a:latin typeface="+mn-lt"/>
                <a:cs typeface="+mn-cs"/>
              </a:endParaRPr>
            </a:p>
          </p:txBody>
        </p:sp>
        <p:sp>
          <p:nvSpPr>
            <p:cNvPr id="20" name="TextBox 27"/>
            <p:cNvSpPr txBox="1">
              <a:spLocks noChangeArrowheads="1"/>
            </p:cNvSpPr>
            <p:nvPr/>
          </p:nvSpPr>
          <p:spPr bwMode="auto">
            <a:xfrm>
              <a:off x="6809970" y="2099102"/>
              <a:ext cx="1406524" cy="41549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050" b="1" dirty="0">
                  <a:solidFill>
                    <a:schemeClr val="accent1"/>
                  </a:solidFill>
                </a:rPr>
                <a:t>groupes sous-représentés</a:t>
              </a:r>
            </a:p>
          </p:txBody>
        </p:sp>
        <p:sp>
          <p:nvSpPr>
            <p:cNvPr id="21" name="TextBox 28"/>
            <p:cNvSpPr txBox="1">
              <a:spLocks noChangeArrowheads="1"/>
            </p:cNvSpPr>
            <p:nvPr/>
          </p:nvSpPr>
          <p:spPr bwMode="auto">
            <a:xfrm>
              <a:off x="6819126" y="1447800"/>
              <a:ext cx="1388211" cy="25391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050" b="1" dirty="0" smtClean="0">
                  <a:solidFill>
                    <a:schemeClr val="accent1"/>
                  </a:solidFill>
                </a:rPr>
                <a:t>jeunes, parents</a:t>
              </a:r>
              <a:endParaRPr lang="en-US" altLang="en-US" sz="1050" b="1" dirty="0">
                <a:solidFill>
                  <a:schemeClr val="accent1"/>
                </a:solidFill>
              </a:endParaRPr>
            </a:p>
          </p:txBody>
        </p:sp>
        <p:sp>
          <p:nvSpPr>
            <p:cNvPr id="22" name="TextBox 29"/>
            <p:cNvSpPr txBox="1">
              <a:spLocks noChangeArrowheads="1"/>
            </p:cNvSpPr>
            <p:nvPr/>
          </p:nvSpPr>
          <p:spPr bwMode="auto">
            <a:xfrm>
              <a:off x="6808788" y="1767749"/>
              <a:ext cx="1408887" cy="25391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050" b="1">
                  <a:solidFill>
                    <a:schemeClr val="accent1"/>
                  </a:solidFill>
                </a:rPr>
                <a:t>nouveaux Canadiens</a:t>
              </a:r>
            </a:p>
          </p:txBody>
        </p:sp>
        <p:sp>
          <p:nvSpPr>
            <p:cNvPr id="23" name="TextBox 30"/>
            <p:cNvSpPr txBox="1">
              <a:spLocks noChangeArrowheads="1"/>
            </p:cNvSpPr>
            <p:nvPr/>
          </p:nvSpPr>
          <p:spPr bwMode="auto">
            <a:xfrm>
              <a:off x="6815572" y="2937302"/>
              <a:ext cx="1408887" cy="41549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050" b="1" dirty="0" smtClean="0">
                  <a:solidFill>
                    <a:schemeClr val="accent1"/>
                  </a:solidFill>
                </a:rPr>
                <a:t>bénéficiaires de l’aide au revenu</a:t>
              </a:r>
              <a:endParaRPr lang="en-US" altLang="en-US" sz="1050" b="1" dirty="0">
                <a:solidFill>
                  <a:schemeClr val="accent1"/>
                </a:solidFill>
              </a:endParaRPr>
            </a:p>
          </p:txBody>
        </p:sp>
        <p:sp>
          <p:nvSpPr>
            <p:cNvPr id="24" name="TextBox 31"/>
            <p:cNvSpPr txBox="1">
              <a:spLocks noChangeArrowheads="1"/>
            </p:cNvSpPr>
            <p:nvPr/>
          </p:nvSpPr>
          <p:spPr bwMode="auto">
            <a:xfrm>
              <a:off x="6819126" y="2590800"/>
              <a:ext cx="1408887" cy="25391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050" b="1" dirty="0">
                  <a:solidFill>
                    <a:schemeClr val="accent1"/>
                  </a:solidFill>
                </a:rPr>
                <a:t>chercheurs d’emploi</a:t>
              </a:r>
            </a:p>
          </p:txBody>
        </p:sp>
        <p:sp>
          <p:nvSpPr>
            <p:cNvPr id="25" name="TextBox 33"/>
            <p:cNvSpPr txBox="1">
              <a:spLocks noChangeArrowheads="1"/>
            </p:cNvSpPr>
            <p:nvPr/>
          </p:nvSpPr>
          <p:spPr bwMode="auto">
            <a:xfrm>
              <a:off x="6808788" y="3429000"/>
              <a:ext cx="1408887" cy="25391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050" b="1">
                  <a:solidFill>
                    <a:schemeClr val="accent1"/>
                  </a:solidFill>
                </a:rPr>
                <a:t>apprenants adultes</a:t>
              </a:r>
            </a:p>
          </p:txBody>
        </p:sp>
        <p:sp>
          <p:nvSpPr>
            <p:cNvPr id="26" name="TextBox 34"/>
            <p:cNvSpPr txBox="1">
              <a:spLocks noChangeArrowheads="1"/>
            </p:cNvSpPr>
            <p:nvPr/>
          </p:nvSpPr>
          <p:spPr bwMode="auto">
            <a:xfrm>
              <a:off x="6808788" y="3787656"/>
              <a:ext cx="1408887" cy="2154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800" b="1" dirty="0" smtClean="0">
                  <a:solidFill>
                    <a:schemeClr val="accent1"/>
                  </a:solidFill>
                </a:rPr>
                <a:t>personnes sous-employées</a:t>
              </a:r>
              <a:endParaRPr lang="en-US" altLang="en-US" sz="800" b="1" dirty="0">
                <a:solidFill>
                  <a:schemeClr val="accent1"/>
                </a:solidFill>
              </a:endParaRPr>
            </a:p>
          </p:txBody>
        </p:sp>
        <p:sp>
          <p:nvSpPr>
            <p:cNvPr id="27" name="TextBox 35"/>
            <p:cNvSpPr txBox="1">
              <a:spLocks noChangeArrowheads="1"/>
            </p:cNvSpPr>
            <p:nvPr/>
          </p:nvSpPr>
          <p:spPr bwMode="auto">
            <a:xfrm>
              <a:off x="6808788" y="4118865"/>
              <a:ext cx="1408887" cy="25391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050" b="1" dirty="0" smtClean="0">
                  <a:solidFill>
                    <a:schemeClr val="accent1"/>
                  </a:solidFill>
                </a:rPr>
                <a:t>employeurs</a:t>
              </a:r>
              <a:endParaRPr lang="en-US" altLang="en-US" sz="1050" b="1" dirty="0">
                <a:solidFill>
                  <a:schemeClr val="accent1"/>
                </a:solidFill>
              </a:endParaRPr>
            </a:p>
          </p:txBody>
        </p:sp>
      </p:grpSp>
      <p:sp>
        <p:nvSpPr>
          <p:cNvPr id="28" name="Title 1"/>
          <p:cNvSpPr txBox="1">
            <a:spLocks/>
          </p:cNvSpPr>
          <p:nvPr/>
        </p:nvSpPr>
        <p:spPr>
          <a:xfrm>
            <a:off x="304800" y="198437"/>
            <a:ext cx="8401318" cy="96066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3200" dirty="0" smtClean="0">
                <a:solidFill>
                  <a:srgbClr val="00AEEF"/>
                </a:solidFill>
                <a:latin typeface="Calibri Light" panose="020F0302020204030204" pitchFamily="34" charset="0"/>
              </a:rPr>
              <a:t>Toucher le maximum de gens et être accessible</a:t>
            </a:r>
          </a:p>
          <a:p>
            <a:pPr algn="l" fontAlgn="auto">
              <a:spcAft>
                <a:spcPts val="0"/>
              </a:spcAft>
              <a:defRPr/>
            </a:pPr>
            <a:r>
              <a:rPr lang="en-US" sz="2000" dirty="0">
                <a:solidFill>
                  <a:srgbClr val="006BB6"/>
                </a:solidFill>
                <a:latin typeface="+mn-lt"/>
              </a:rPr>
              <a:t>Structure pour nouer des liens avec la population néo-écossaise</a:t>
            </a:r>
            <a:endParaRPr lang="en-US" sz="2000" dirty="0" smtClean="0">
              <a:solidFill>
                <a:srgbClr val="006BB6"/>
              </a:solidFill>
              <a:latin typeface="+mn-lt"/>
            </a:endParaRPr>
          </a:p>
        </p:txBody>
      </p:sp>
      <p:grpSp>
        <p:nvGrpSpPr>
          <p:cNvPr id="46" name="Group 45"/>
          <p:cNvGrpSpPr/>
          <p:nvPr/>
        </p:nvGrpSpPr>
        <p:grpSpPr>
          <a:xfrm>
            <a:off x="2342670" y="1278152"/>
            <a:ext cx="3469872" cy="3810002"/>
            <a:chOff x="3159529" y="914401"/>
            <a:chExt cx="3469872" cy="3810002"/>
          </a:xfrm>
        </p:grpSpPr>
        <p:grpSp>
          <p:nvGrpSpPr>
            <p:cNvPr id="9" name="Group 64"/>
            <p:cNvGrpSpPr>
              <a:grpSpLocks/>
            </p:cNvGrpSpPr>
            <p:nvPr/>
          </p:nvGrpSpPr>
          <p:grpSpPr bwMode="auto">
            <a:xfrm>
              <a:off x="3315760" y="1676402"/>
              <a:ext cx="1495425" cy="2286000"/>
              <a:chOff x="3332364" y="1716800"/>
              <a:chExt cx="1495944" cy="2286000"/>
            </a:xfrm>
          </p:grpSpPr>
          <p:sp>
            <p:nvSpPr>
              <p:cNvPr id="10" name="TextBox 9"/>
              <p:cNvSpPr txBox="1"/>
              <p:nvPr/>
            </p:nvSpPr>
            <p:spPr>
              <a:xfrm>
                <a:off x="3332364" y="1716800"/>
                <a:ext cx="1495944" cy="2286000"/>
              </a:xfrm>
              <a:prstGeom prst="rect">
                <a:avLst/>
              </a:prstGeom>
              <a:solidFill>
                <a:srgbClr val="FFC000"/>
              </a:solidFill>
              <a:ln>
                <a:noFill/>
              </a:ln>
              <a:scene3d>
                <a:camera prst="orthographicFront"/>
                <a:lightRig rig="threePt" dir="t"/>
              </a:scene3d>
              <a:sp3d>
                <a:bevelT/>
              </a:sp3d>
            </p:spPr>
            <p:txBody>
              <a:bodyPr/>
              <a:lstStyle/>
              <a:p>
                <a:pPr algn="ctr" fontAlgn="auto">
                  <a:spcBef>
                    <a:spcPts val="0"/>
                  </a:spcBef>
                  <a:spcAft>
                    <a:spcPts val="0"/>
                  </a:spcAft>
                  <a:defRPr/>
                </a:pPr>
                <a:r>
                  <a:rPr lang="en-US" sz="1200" b="1" dirty="0">
                    <a:solidFill>
                      <a:schemeClr val="accent1"/>
                    </a:solidFill>
                    <a:latin typeface="+mn-lt"/>
                    <a:cs typeface="+mn-cs"/>
                  </a:rPr>
                  <a:t>Image de marque</a:t>
                </a:r>
              </a:p>
            </p:txBody>
          </p:sp>
          <p:sp>
            <p:nvSpPr>
              <p:cNvPr id="11" name="TextBox 4"/>
              <p:cNvSpPr txBox="1">
                <a:spLocks noChangeArrowheads="1"/>
              </p:cNvSpPr>
              <p:nvPr/>
            </p:nvSpPr>
            <p:spPr bwMode="auto">
              <a:xfrm>
                <a:off x="3445643" y="2139500"/>
                <a:ext cx="1214543" cy="17467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000" b="1" dirty="0">
                    <a:solidFill>
                      <a:schemeClr val="accent1"/>
                    </a:solidFill>
                    <a:latin typeface="Arial" panose="020B0604020202020204" pitchFamily="34" charset="0"/>
                    <a:cs typeface="Arial" panose="020B0604020202020204" pitchFamily="34" charset="0"/>
                  </a:rPr>
                  <a:t>Produits :</a:t>
                </a:r>
              </a:p>
              <a:p>
                <a:pPr algn="ctr"/>
                <a:r>
                  <a:rPr lang="en-US" altLang="en-US" sz="1000" dirty="0">
                    <a:solidFill>
                      <a:schemeClr val="accent1"/>
                    </a:solidFill>
                    <a:latin typeface="Arial" panose="020B0604020202020204" pitchFamily="34" charset="0"/>
                    <a:cs typeface="Arial" panose="020B0604020202020204" pitchFamily="34" charset="0"/>
                  </a:rPr>
                  <a:t>contenu, emballage et messages cohérents et centrés sur le client; standardisation des liens avec les demandeurs d’AE</a:t>
                </a:r>
              </a:p>
              <a:p>
                <a:pPr algn="ctr"/>
                <a:endParaRPr lang="en-US" altLang="en-US" sz="1000" dirty="0">
                  <a:solidFill>
                    <a:schemeClr val="accent1"/>
                  </a:solidFill>
                  <a:latin typeface="Arial" panose="020B0604020202020204" pitchFamily="34" charset="0"/>
                  <a:cs typeface="Arial" panose="020B0604020202020204" pitchFamily="34" charset="0"/>
                </a:endParaRPr>
              </a:p>
            </p:txBody>
          </p:sp>
        </p:grpSp>
        <p:sp>
          <p:nvSpPr>
            <p:cNvPr id="18" name="Trapezoid 17"/>
            <p:cNvSpPr/>
            <p:nvPr/>
          </p:nvSpPr>
          <p:spPr>
            <a:xfrm rot="16200000">
              <a:off x="3868536" y="1963537"/>
              <a:ext cx="3810002" cy="1711729"/>
            </a:xfrm>
            <a:prstGeom prst="trapezoid">
              <a:avLst>
                <a:gd name="adj" fmla="val 46379"/>
              </a:avLst>
            </a:prstGeom>
            <a:gradFill flip="none" rotWithShape="1">
              <a:gsLst>
                <a:gs pos="59000">
                  <a:srgbClr val="92D050"/>
                </a:gs>
                <a:gs pos="100000">
                  <a:schemeClr val="bg1"/>
                </a:gs>
              </a:gsLst>
              <a:lin ang="0" scaled="1"/>
              <a:tileRect/>
            </a:gradFill>
            <a:ln>
              <a:noFill/>
            </a:ln>
            <a:effectLst>
              <a:softEdge rad="63500"/>
            </a:effectLst>
          </p:spPr>
          <p:txBody>
            <a:bodyPr/>
            <a:lstStyle/>
            <a:p>
              <a:pPr algn="ctr" fontAlgn="auto">
                <a:spcBef>
                  <a:spcPts val="0"/>
                </a:spcBef>
                <a:spcAft>
                  <a:spcPts val="0"/>
                </a:spcAft>
                <a:defRPr/>
              </a:pPr>
              <a:endParaRPr lang="en-US" sz="1200">
                <a:latin typeface="+mn-lt"/>
                <a:cs typeface="+mn-cs"/>
              </a:endParaRPr>
            </a:p>
          </p:txBody>
        </p:sp>
        <p:sp>
          <p:nvSpPr>
            <p:cNvPr id="19" name="TextBox 24"/>
            <p:cNvSpPr txBox="1">
              <a:spLocks noChangeArrowheads="1"/>
            </p:cNvSpPr>
            <p:nvPr/>
          </p:nvSpPr>
          <p:spPr bwMode="auto">
            <a:xfrm>
              <a:off x="5040667" y="1676402"/>
              <a:ext cx="1524000"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200" b="1" dirty="0">
                  <a:solidFill>
                    <a:schemeClr val="bg1"/>
                  </a:solidFill>
                </a:rPr>
                <a:t>systèmes de prestation : en ligne, via les conseils scolaires, via le NSCC, via les prestataires de services, via les organismes d’apprentissage communautaire, via les sources d’influence</a:t>
              </a:r>
            </a:p>
          </p:txBody>
        </p:sp>
        <p:sp>
          <p:nvSpPr>
            <p:cNvPr id="38" name="Right Arrow 37"/>
            <p:cNvSpPr/>
            <p:nvPr/>
          </p:nvSpPr>
          <p:spPr>
            <a:xfrm>
              <a:off x="3159529" y="2700953"/>
              <a:ext cx="269471" cy="337810"/>
            </a:xfrm>
            <a:prstGeom prst="rightArrow">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ight Arrow 38"/>
            <p:cNvSpPr/>
            <p:nvPr/>
          </p:nvSpPr>
          <p:spPr>
            <a:xfrm>
              <a:off x="6359930" y="2700953"/>
              <a:ext cx="269470" cy="337810"/>
            </a:xfrm>
            <a:prstGeom prst="rightArrow">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ight Arrow 39"/>
            <p:cNvSpPr/>
            <p:nvPr/>
          </p:nvSpPr>
          <p:spPr>
            <a:xfrm>
              <a:off x="4778088" y="2700953"/>
              <a:ext cx="251112" cy="337810"/>
            </a:xfrm>
            <a:prstGeom prst="rightArrow">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 name="Group 2"/>
          <p:cNvGrpSpPr/>
          <p:nvPr/>
        </p:nvGrpSpPr>
        <p:grpSpPr>
          <a:xfrm>
            <a:off x="783341" y="1354351"/>
            <a:ext cx="1559329" cy="3733800"/>
            <a:chOff x="1600200" y="990600"/>
            <a:chExt cx="1559329" cy="3733800"/>
          </a:xfrm>
        </p:grpSpPr>
        <p:sp>
          <p:nvSpPr>
            <p:cNvPr id="12" name="TextBox 11"/>
            <p:cNvSpPr txBox="1"/>
            <p:nvPr/>
          </p:nvSpPr>
          <p:spPr>
            <a:xfrm>
              <a:off x="1600200" y="990600"/>
              <a:ext cx="1559329" cy="3733800"/>
            </a:xfrm>
            <a:prstGeom prst="rect">
              <a:avLst/>
            </a:prstGeom>
            <a:solidFill>
              <a:srgbClr val="00AEEF"/>
            </a:solidFill>
            <a:ln>
              <a:noFill/>
            </a:ln>
            <a:scene3d>
              <a:camera prst="orthographicFront"/>
              <a:lightRig rig="threePt" dir="t"/>
            </a:scene3d>
            <a:sp3d>
              <a:bevelT/>
            </a:sp3d>
          </p:spPr>
          <p:txBody>
            <a:bodyPr/>
            <a:lstStyle>
              <a:defPPr>
                <a:defRPr lang="en-US"/>
              </a:defPPr>
              <a:lvl1pPr>
                <a:defRPr sz="1200" b="1">
                  <a:solidFill>
                    <a:schemeClr val="bg1"/>
                  </a:solidFill>
                </a:defRPr>
              </a:lvl1pPr>
            </a:lstStyle>
            <a:p>
              <a:pPr algn="ctr" fontAlgn="auto">
                <a:spcBef>
                  <a:spcPts val="0"/>
                </a:spcBef>
                <a:spcAft>
                  <a:spcPts val="0"/>
                </a:spcAft>
                <a:defRPr/>
              </a:pPr>
              <a:endParaRPr lang="en-US" dirty="0" smtClean="0">
                <a:latin typeface="+mn-lt"/>
                <a:cs typeface="+mn-cs"/>
              </a:endParaRPr>
            </a:p>
            <a:p>
              <a:pPr algn="ctr" fontAlgn="auto">
                <a:spcBef>
                  <a:spcPts val="0"/>
                </a:spcBef>
                <a:spcAft>
                  <a:spcPts val="0"/>
                </a:spcAft>
                <a:defRPr/>
              </a:pPr>
              <a:r>
                <a:rPr lang="en-US" dirty="0" smtClean="0">
                  <a:latin typeface="+mn-lt"/>
                  <a:cs typeface="+mn-cs"/>
                </a:rPr>
                <a:t>Informations sur le marché du travail et la population active</a:t>
              </a:r>
            </a:p>
            <a:p>
              <a:pPr algn="ctr" fontAlgn="auto">
                <a:spcBef>
                  <a:spcPts val="0"/>
                </a:spcBef>
                <a:spcAft>
                  <a:spcPts val="0"/>
                </a:spcAft>
                <a:defRPr/>
              </a:pPr>
              <a:endParaRPr lang="en-US" dirty="0" smtClean="0">
                <a:latin typeface="+mn-lt"/>
                <a:cs typeface="+mn-cs"/>
              </a:endParaRPr>
            </a:p>
          </p:txBody>
        </p:sp>
        <p:sp>
          <p:nvSpPr>
            <p:cNvPr id="13" name="TextBox 3"/>
            <p:cNvSpPr txBox="1">
              <a:spLocks noChangeArrowheads="1"/>
            </p:cNvSpPr>
            <p:nvPr/>
          </p:nvSpPr>
          <p:spPr bwMode="auto">
            <a:xfrm>
              <a:off x="1808364" y="2605824"/>
              <a:ext cx="1143000" cy="41549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050" b="1" dirty="0" err="1" smtClean="0">
                  <a:solidFill>
                    <a:schemeClr val="accent1"/>
                  </a:solidFill>
                </a:rPr>
                <a:t>infos sur marché du travail</a:t>
              </a:r>
              <a:endParaRPr lang="en-US" altLang="en-US" sz="1050" b="1" dirty="0">
                <a:solidFill>
                  <a:schemeClr val="accent1"/>
                </a:solidFill>
              </a:endParaRPr>
            </a:p>
          </p:txBody>
        </p:sp>
        <p:sp>
          <p:nvSpPr>
            <p:cNvPr id="14" name="TextBox 5"/>
            <p:cNvSpPr txBox="1">
              <a:spLocks noChangeArrowheads="1"/>
            </p:cNvSpPr>
            <p:nvPr/>
          </p:nvSpPr>
          <p:spPr bwMode="auto">
            <a:xfrm>
              <a:off x="1808364" y="2254956"/>
              <a:ext cx="1143000" cy="26161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100" b="1">
                  <a:solidFill>
                    <a:schemeClr val="accent1"/>
                  </a:solidFill>
                </a:rPr>
                <a:t>guichet emplois</a:t>
              </a:r>
            </a:p>
          </p:txBody>
        </p:sp>
        <p:sp>
          <p:nvSpPr>
            <p:cNvPr id="15" name="TextBox 6"/>
            <p:cNvSpPr txBox="1">
              <a:spLocks noChangeArrowheads="1"/>
            </p:cNvSpPr>
            <p:nvPr/>
          </p:nvSpPr>
          <p:spPr bwMode="auto">
            <a:xfrm>
              <a:off x="1808364" y="1873956"/>
              <a:ext cx="1143000" cy="26161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100" b="1" dirty="0">
                  <a:solidFill>
                    <a:schemeClr val="accent1"/>
                  </a:solidFill>
                </a:rPr>
                <a:t>infos locales</a:t>
              </a:r>
            </a:p>
          </p:txBody>
        </p:sp>
        <p:sp>
          <p:nvSpPr>
            <p:cNvPr id="16" name="TextBox 22"/>
            <p:cNvSpPr txBox="1">
              <a:spLocks noChangeArrowheads="1"/>
            </p:cNvSpPr>
            <p:nvPr/>
          </p:nvSpPr>
          <p:spPr bwMode="auto">
            <a:xfrm>
              <a:off x="1845558" y="3152314"/>
              <a:ext cx="1143000" cy="25391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050" b="1" dirty="0">
                  <a:solidFill>
                    <a:schemeClr val="accent1"/>
                  </a:solidFill>
                </a:rPr>
                <a:t>infos sur services</a:t>
              </a:r>
            </a:p>
          </p:txBody>
        </p:sp>
        <p:sp>
          <p:nvSpPr>
            <p:cNvPr id="17" name="TextBox 23"/>
            <p:cNvSpPr txBox="1">
              <a:spLocks noChangeArrowheads="1"/>
            </p:cNvSpPr>
            <p:nvPr/>
          </p:nvSpPr>
          <p:spPr bwMode="auto">
            <a:xfrm>
              <a:off x="1808364" y="3508779"/>
              <a:ext cx="1143000" cy="43088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100" b="1" dirty="0">
                  <a:solidFill>
                    <a:schemeClr val="accent1"/>
                  </a:solidFill>
                </a:rPr>
                <a:t>infos sur professions</a:t>
              </a:r>
            </a:p>
          </p:txBody>
        </p:sp>
        <p:sp>
          <p:nvSpPr>
            <p:cNvPr id="41" name="TextBox 63"/>
            <p:cNvSpPr txBox="1">
              <a:spLocks noChangeArrowheads="1"/>
            </p:cNvSpPr>
            <p:nvPr/>
          </p:nvSpPr>
          <p:spPr bwMode="auto">
            <a:xfrm>
              <a:off x="1808364" y="4066303"/>
              <a:ext cx="1143000" cy="40011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000" b="1" dirty="0">
                  <a:solidFill>
                    <a:schemeClr val="accent1"/>
                  </a:solidFill>
                </a:rPr>
                <a:t>infos pour les demandeurs d’AE</a:t>
              </a:r>
            </a:p>
          </p:txBody>
        </p:sp>
      </p:grpSp>
      <p:grpSp>
        <p:nvGrpSpPr>
          <p:cNvPr id="45" name="Group 44"/>
          <p:cNvGrpSpPr/>
          <p:nvPr/>
        </p:nvGrpSpPr>
        <p:grpSpPr>
          <a:xfrm>
            <a:off x="304799" y="5257800"/>
            <a:ext cx="7988673" cy="990599"/>
            <a:chOff x="304800" y="4800601"/>
            <a:chExt cx="7988673" cy="990599"/>
          </a:xfrm>
        </p:grpSpPr>
        <p:sp>
          <p:nvSpPr>
            <p:cNvPr id="8" name="TextBox 7"/>
            <p:cNvSpPr txBox="1"/>
            <p:nvPr/>
          </p:nvSpPr>
          <p:spPr>
            <a:xfrm>
              <a:off x="304800" y="4800601"/>
              <a:ext cx="7988673" cy="990599"/>
            </a:xfrm>
            <a:prstGeom prst="rect">
              <a:avLst/>
            </a:prstGeom>
            <a:noFill/>
            <a:ln w="25400">
              <a:solidFill>
                <a:srgbClr val="006BB6"/>
              </a:solidFill>
            </a:ln>
            <a:scene3d>
              <a:camera prst="orthographicFront"/>
              <a:lightRig rig="threePt" dir="t"/>
            </a:scene3d>
            <a:sp3d>
              <a:bevelT/>
            </a:sp3d>
          </p:spPr>
          <p:txBody>
            <a:bodyPr/>
            <a:lstStyle>
              <a:defPPr>
                <a:defRPr lang="en-US"/>
              </a:defPPr>
              <a:lvl1pPr algn="ctr">
                <a:defRPr sz="1200" b="1"/>
              </a:lvl1pPr>
            </a:lstStyle>
            <a:p>
              <a:pPr algn="l" fontAlgn="auto">
                <a:spcBef>
                  <a:spcPts val="0"/>
                </a:spcBef>
                <a:spcAft>
                  <a:spcPts val="0"/>
                </a:spcAft>
                <a:defRPr/>
              </a:pPr>
              <a:endParaRPr lang="en-US" dirty="0" smtClean="0">
                <a:solidFill>
                  <a:srgbClr val="006BB6"/>
                </a:solidFill>
                <a:latin typeface="+mn-lt"/>
                <a:cs typeface="+mn-cs"/>
              </a:endParaRPr>
            </a:p>
            <a:p>
              <a:pPr algn="l" fontAlgn="auto">
                <a:spcBef>
                  <a:spcPts val="0"/>
                </a:spcBef>
                <a:spcAft>
                  <a:spcPts val="0"/>
                </a:spcAft>
                <a:defRPr/>
              </a:pPr>
              <a:r>
                <a:rPr lang="en-US" dirty="0" smtClean="0">
                  <a:solidFill>
                    <a:srgbClr val="006BB6"/>
                  </a:solidFill>
                  <a:latin typeface="+mn-lt"/>
                  <a:cs typeface="+mn-cs"/>
                </a:rPr>
                <a:t>Exemples </a:t>
              </a:r>
              <a:br>
                <a:rPr lang="en-US" dirty="0" smtClean="0">
                  <a:solidFill>
                    <a:srgbClr val="006BB6"/>
                  </a:solidFill>
                  <a:latin typeface="+mn-lt"/>
                  <a:cs typeface="+mn-cs"/>
                </a:rPr>
              </a:br>
              <a:r>
                <a:rPr lang="en-US" dirty="0" smtClean="0">
                  <a:solidFill>
                    <a:srgbClr val="006BB6"/>
                  </a:solidFill>
                  <a:latin typeface="+mn-lt"/>
                  <a:cs typeface="+mn-cs"/>
                </a:rPr>
                <a:t>de produits</a:t>
              </a:r>
            </a:p>
          </p:txBody>
        </p:sp>
        <p:sp>
          <p:nvSpPr>
            <p:cNvPr id="29" name="TextBox 37"/>
            <p:cNvSpPr txBox="1">
              <a:spLocks noChangeArrowheads="1"/>
            </p:cNvSpPr>
            <p:nvPr/>
          </p:nvSpPr>
          <p:spPr bwMode="auto">
            <a:xfrm>
              <a:off x="1600200" y="4905375"/>
              <a:ext cx="1558925" cy="276225"/>
            </a:xfrm>
            <a:prstGeom prst="rect">
              <a:avLst/>
            </a:prstGeom>
            <a:solidFill>
              <a:srgbClr val="00AEEF"/>
            </a:solidFill>
            <a:ln w="12700">
              <a:solidFill>
                <a:srgbClr val="006BB6"/>
              </a:solidFill>
            </a:ln>
            <a:scene3d>
              <a:camera prst="orthographicFront"/>
              <a:lightRig rig="threePt" dir="t"/>
            </a:scene3d>
            <a:sp3d>
              <a:bevelT/>
            </a:sp3d>
          </p:spPr>
          <p:txBody>
            <a:bodyPr/>
            <a:lstStyle>
              <a:defPPr>
                <a:defRPr lang="en-US"/>
              </a:defPPr>
              <a:lvl1pPr algn="ctr">
                <a:defRPr sz="1200" b="1">
                  <a:solidFill>
                    <a:schemeClr val="accent1"/>
                  </a:solidFill>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en-US" altLang="en-US" dirty="0">
                  <a:solidFill>
                    <a:schemeClr val="bg1"/>
                  </a:solidFill>
                </a:rPr>
                <a:t>stratégies infos</a:t>
              </a:r>
            </a:p>
          </p:txBody>
        </p:sp>
        <p:sp>
          <p:nvSpPr>
            <p:cNvPr id="30" name="TextBox 38"/>
            <p:cNvSpPr txBox="1">
              <a:spLocks noChangeArrowheads="1"/>
            </p:cNvSpPr>
            <p:nvPr/>
          </p:nvSpPr>
          <p:spPr bwMode="auto">
            <a:xfrm>
              <a:off x="3315760" y="4905375"/>
              <a:ext cx="1558925" cy="276225"/>
            </a:xfrm>
            <a:prstGeom prst="rect">
              <a:avLst/>
            </a:prstGeom>
            <a:solidFill>
              <a:srgbClr val="00AEEF"/>
            </a:solidFill>
            <a:ln w="12700">
              <a:solidFill>
                <a:srgbClr val="006BB6"/>
              </a:solidFill>
            </a:ln>
            <a:scene3d>
              <a:camera prst="orthographicFront"/>
              <a:lightRig rig="threePt" dir="t"/>
            </a:scene3d>
            <a:sp3d>
              <a:bevelT/>
            </a:sp3d>
          </p:spPr>
          <p:txBody>
            <a:bodyPr/>
            <a:lstStyle>
              <a:defPPr>
                <a:defRPr lang="en-US"/>
              </a:defPPr>
              <a:lvl1pPr algn="ctr">
                <a:defRPr sz="1200" b="1">
                  <a:solidFill>
                    <a:schemeClr val="accent1"/>
                  </a:solidFill>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en-US" altLang="en-US" dirty="0">
                  <a:solidFill>
                    <a:schemeClr val="bg1"/>
                  </a:solidFill>
                </a:rPr>
                <a:t>stratégie marque</a:t>
              </a:r>
            </a:p>
          </p:txBody>
        </p:sp>
        <p:sp>
          <p:nvSpPr>
            <p:cNvPr id="31" name="TextBox 40"/>
            <p:cNvSpPr txBox="1">
              <a:spLocks noChangeArrowheads="1"/>
            </p:cNvSpPr>
            <p:nvPr/>
          </p:nvSpPr>
          <p:spPr bwMode="auto">
            <a:xfrm>
              <a:off x="4985809" y="4905375"/>
              <a:ext cx="1558925" cy="276225"/>
            </a:xfrm>
            <a:prstGeom prst="rect">
              <a:avLst/>
            </a:prstGeom>
            <a:solidFill>
              <a:srgbClr val="00AEEF"/>
            </a:solidFill>
            <a:ln w="12700">
              <a:solidFill>
                <a:srgbClr val="006BB6"/>
              </a:solidFill>
            </a:ln>
            <a:scene3d>
              <a:camera prst="orthographicFront"/>
              <a:lightRig rig="threePt" dir="t"/>
            </a:scene3d>
            <a:sp3d>
              <a:bevelT/>
            </a:sp3d>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200" b="1" dirty="0">
                  <a:solidFill>
                    <a:schemeClr val="bg1"/>
                  </a:solidFill>
                </a:rPr>
                <a:t>stratégies systèmes </a:t>
              </a:r>
            </a:p>
          </p:txBody>
        </p:sp>
        <p:sp>
          <p:nvSpPr>
            <p:cNvPr id="32" name="TextBox 43"/>
            <p:cNvSpPr txBox="1">
              <a:spLocks noChangeArrowheads="1"/>
            </p:cNvSpPr>
            <p:nvPr/>
          </p:nvSpPr>
          <p:spPr bwMode="auto">
            <a:xfrm>
              <a:off x="1600200" y="5257800"/>
              <a:ext cx="1558925" cy="461665"/>
            </a:xfrm>
            <a:prstGeom prst="rect">
              <a:avLst/>
            </a:prstGeom>
            <a:solidFill>
              <a:srgbClr val="00AEEF"/>
            </a:solidFill>
            <a:ln w="12700">
              <a:solidFill>
                <a:srgbClr val="006BB6"/>
              </a:solidFill>
            </a:ln>
            <a:scene3d>
              <a:camera prst="orthographicFront"/>
              <a:lightRig rig="threePt" dir="t"/>
            </a:scene3d>
            <a:sp3d>
              <a:bevelT/>
            </a:sp3d>
          </p:spPr>
          <p:txBody>
            <a:bodyPr/>
            <a:lstStyle>
              <a:defPPr>
                <a:defRPr lang="en-US"/>
              </a:defPPr>
              <a:lvl1pPr algn="ctr">
                <a:defRPr sz="1200" b="1">
                  <a:solidFill>
                    <a:schemeClr val="accent1"/>
                  </a:solidFill>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en-US" altLang="en-US" dirty="0">
                  <a:solidFill>
                    <a:schemeClr val="bg1"/>
                  </a:solidFill>
                </a:rPr>
                <a:t>ententes sur échanges d’infos</a:t>
              </a:r>
            </a:p>
          </p:txBody>
        </p:sp>
        <p:sp>
          <p:nvSpPr>
            <p:cNvPr id="33" name="TextBox 44"/>
            <p:cNvSpPr txBox="1">
              <a:spLocks noChangeArrowheads="1"/>
            </p:cNvSpPr>
            <p:nvPr/>
          </p:nvSpPr>
          <p:spPr bwMode="auto">
            <a:xfrm>
              <a:off x="3315760" y="5257800"/>
              <a:ext cx="1558925" cy="276225"/>
            </a:xfrm>
            <a:prstGeom prst="rect">
              <a:avLst/>
            </a:prstGeom>
            <a:solidFill>
              <a:srgbClr val="00AEEF"/>
            </a:solidFill>
            <a:ln w="12700">
              <a:solidFill>
                <a:srgbClr val="006BB6"/>
              </a:solidFill>
            </a:ln>
            <a:scene3d>
              <a:camera prst="orthographicFront"/>
              <a:lightRig rig="threePt" dir="t"/>
            </a:scene3d>
            <a:sp3d>
              <a:bevelT/>
            </a:sp3d>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200" b="1" dirty="0">
                  <a:solidFill>
                    <a:schemeClr val="bg1"/>
                  </a:solidFill>
                </a:rPr>
                <a:t>produits spécifiques</a:t>
              </a:r>
            </a:p>
          </p:txBody>
        </p:sp>
        <p:sp>
          <p:nvSpPr>
            <p:cNvPr id="34" name="TextBox 45"/>
            <p:cNvSpPr txBox="1">
              <a:spLocks noChangeArrowheads="1"/>
            </p:cNvSpPr>
            <p:nvPr/>
          </p:nvSpPr>
          <p:spPr bwMode="auto">
            <a:xfrm>
              <a:off x="4990572" y="5257800"/>
              <a:ext cx="1558925" cy="276225"/>
            </a:xfrm>
            <a:prstGeom prst="rect">
              <a:avLst/>
            </a:prstGeom>
            <a:solidFill>
              <a:srgbClr val="00AEEF"/>
            </a:solidFill>
            <a:ln w="12700">
              <a:solidFill>
                <a:srgbClr val="006BB6"/>
              </a:solidFill>
            </a:ln>
            <a:scene3d>
              <a:camera prst="orthographicFront"/>
              <a:lightRig rig="threePt" dir="t"/>
            </a:scene3d>
            <a:sp3d>
              <a:bevelT/>
            </a:sp3d>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200" b="1" dirty="0">
                  <a:solidFill>
                    <a:schemeClr val="bg1"/>
                  </a:solidFill>
                </a:rPr>
                <a:t>ententes de service</a:t>
              </a:r>
            </a:p>
          </p:txBody>
        </p:sp>
        <p:sp>
          <p:nvSpPr>
            <p:cNvPr id="42" name="TextBox 40"/>
            <p:cNvSpPr txBox="1">
              <a:spLocks noChangeArrowheads="1"/>
            </p:cNvSpPr>
            <p:nvPr/>
          </p:nvSpPr>
          <p:spPr bwMode="auto">
            <a:xfrm>
              <a:off x="6657569" y="4905375"/>
              <a:ext cx="1521530" cy="276225"/>
            </a:xfrm>
            <a:prstGeom prst="rect">
              <a:avLst/>
            </a:prstGeom>
            <a:solidFill>
              <a:srgbClr val="00AEEF"/>
            </a:solidFill>
            <a:ln w="12700">
              <a:solidFill>
                <a:srgbClr val="006BB6"/>
              </a:solidFill>
            </a:ln>
            <a:scene3d>
              <a:camera prst="orthographicFront"/>
              <a:lightRig rig="threePt" dir="t"/>
            </a:scene3d>
            <a:sp3d>
              <a:bevelT/>
            </a:sp3d>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200" b="1" dirty="0" smtClean="0">
                  <a:solidFill>
                    <a:schemeClr val="bg1"/>
                  </a:solidFill>
                </a:rPr>
                <a:t>évaluation</a:t>
              </a:r>
              <a:endParaRPr lang="en-US" altLang="en-US" sz="1200" b="1" dirty="0">
                <a:solidFill>
                  <a:schemeClr val="bg1"/>
                </a:solidFill>
              </a:endParaRPr>
            </a:p>
          </p:txBody>
        </p:sp>
      </p:grpSp>
    </p:spTree>
    <p:extLst>
      <p:ext uri="{BB962C8B-B14F-4D97-AF65-F5344CB8AC3E}">
        <p14:creationId xmlns:p14="http://schemas.microsoft.com/office/powerpoint/2010/main" val="201935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68086" y="304800"/>
            <a:ext cx="7755568" cy="673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defPPr>
              <a:defRPr lang="en-US"/>
            </a:defPPr>
            <a:lvl1pPr>
              <a:lnSpc>
                <a:spcPct val="85000"/>
              </a:lnSpc>
              <a:defRPr sz="2800" b="1" i="0" kern="0" baseline="0">
                <a:solidFill>
                  <a:srgbClr val="1F497D">
                    <a:lumMod val="60000"/>
                    <a:lumOff val="40000"/>
                  </a:srgbClr>
                </a:solidFill>
                <a:latin typeface="Calibri" panose="020F0502020204030204" pitchFamily="34" charset="0"/>
                <a:ea typeface="Geneva" charset="0"/>
                <a:cs typeface="Tahoma" charset="0"/>
              </a:defRPr>
            </a:lvl1pPr>
            <a:lvl2pPr>
              <a:lnSpc>
                <a:spcPct val="85000"/>
              </a:lnSpc>
              <a:defRPr sz="3600" b="1">
                <a:latin typeface="Tahoma" charset="0"/>
                <a:ea typeface="Geneva" pitchFamily="-65" charset="-128"/>
                <a:cs typeface="Tahoma" charset="0"/>
              </a:defRPr>
            </a:lvl2pPr>
            <a:lvl3pPr>
              <a:lnSpc>
                <a:spcPct val="85000"/>
              </a:lnSpc>
              <a:defRPr sz="3600" b="1">
                <a:latin typeface="Tahoma" charset="0"/>
                <a:ea typeface="Geneva" pitchFamily="-65" charset="-128"/>
                <a:cs typeface="Tahoma" charset="0"/>
              </a:defRPr>
            </a:lvl3pPr>
            <a:lvl4pPr>
              <a:lnSpc>
                <a:spcPct val="85000"/>
              </a:lnSpc>
              <a:defRPr sz="3600" b="1">
                <a:latin typeface="Tahoma" charset="0"/>
                <a:ea typeface="Geneva" pitchFamily="-65" charset="-128"/>
                <a:cs typeface="Tahoma" charset="0"/>
              </a:defRPr>
            </a:lvl4pPr>
            <a:lvl5pPr>
              <a:lnSpc>
                <a:spcPct val="85000"/>
              </a:lnSpc>
              <a:defRPr sz="3600" b="1">
                <a:latin typeface="Tahoma" charset="0"/>
                <a:ea typeface="Geneva" pitchFamily="-65" charset="-128"/>
                <a:cs typeface="Tahoma" charset="0"/>
              </a:defRPr>
            </a:lvl5pPr>
            <a:lvl6pPr marL="457200" eaLnBrk="0" fontAlgn="base" hangingPunct="0">
              <a:lnSpc>
                <a:spcPct val="85000"/>
              </a:lnSpc>
              <a:spcBef>
                <a:spcPct val="0"/>
              </a:spcBef>
              <a:spcAft>
                <a:spcPct val="0"/>
              </a:spcAft>
              <a:defRPr sz="4000" b="1"/>
            </a:lvl6pPr>
            <a:lvl7pPr marL="914400" eaLnBrk="0" fontAlgn="base" hangingPunct="0">
              <a:lnSpc>
                <a:spcPct val="85000"/>
              </a:lnSpc>
              <a:spcBef>
                <a:spcPct val="0"/>
              </a:spcBef>
              <a:spcAft>
                <a:spcPct val="0"/>
              </a:spcAft>
              <a:defRPr sz="4000" b="1"/>
            </a:lvl7pPr>
            <a:lvl8pPr marL="1371600" eaLnBrk="0" fontAlgn="base" hangingPunct="0">
              <a:lnSpc>
                <a:spcPct val="85000"/>
              </a:lnSpc>
              <a:spcBef>
                <a:spcPct val="0"/>
              </a:spcBef>
              <a:spcAft>
                <a:spcPct val="0"/>
              </a:spcAft>
              <a:defRPr sz="4000" b="1"/>
            </a:lvl8pPr>
            <a:lvl9pPr marL="1828800" eaLnBrk="0" fontAlgn="base" hangingPunct="0">
              <a:lnSpc>
                <a:spcPct val="85000"/>
              </a:lnSpc>
              <a:spcBef>
                <a:spcPct val="0"/>
              </a:spcBef>
              <a:spcAft>
                <a:spcPct val="0"/>
              </a:spcAft>
              <a:defRPr sz="4000" b="1"/>
            </a:lvl9pPr>
          </a:lstStyle>
          <a:p>
            <a:r>
              <a:rPr lang="en-US" altLang="en-US" sz="4400" b="0" dirty="0" smtClean="0">
                <a:solidFill>
                  <a:srgbClr val="00AEEF"/>
                </a:solidFill>
                <a:latin typeface="Calibri Light" panose="020F0302020204030204" pitchFamily="34" charset="0"/>
              </a:rPr>
              <a:t>Prochaines étapes</a:t>
            </a:r>
          </a:p>
        </p:txBody>
      </p:sp>
      <p:graphicFrame>
        <p:nvGraphicFramePr>
          <p:cNvPr id="3" name="Content Placeholder 2"/>
          <p:cNvGraphicFramePr>
            <a:graphicFrameLocks noGrp="1"/>
          </p:cNvGraphicFramePr>
          <p:nvPr>
            <p:ph idx="1"/>
            <p:extLst/>
          </p:nvPr>
        </p:nvGraphicFramePr>
        <p:xfrm>
          <a:off x="772886" y="978013"/>
          <a:ext cx="8068491" cy="5059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82642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Merci!</a:t>
            </a:r>
            <a:endParaRPr lang="en-US" dirty="0"/>
          </a:p>
        </p:txBody>
      </p:sp>
      <p:sp>
        <p:nvSpPr>
          <p:cNvPr id="3" name="Subtitle 2"/>
          <p:cNvSpPr>
            <a:spLocks noGrp="1"/>
          </p:cNvSpPr>
          <p:nvPr>
            <p:ph type="subTitle" idx="1"/>
          </p:nvPr>
        </p:nvSpPr>
        <p:spPr/>
        <p:txBody>
          <a:bodyPr/>
          <a:lstStyle/>
          <a:p>
            <a:r>
              <a:rPr lang="en-US" dirty="0" smtClean="0"/>
              <a:t>Questions?</a:t>
            </a:r>
            <a:endParaRPr lang="en-US" dirty="0"/>
          </a:p>
        </p:txBody>
      </p:sp>
    </p:spTree>
    <p:extLst>
      <p:ext uri="{BB962C8B-B14F-4D97-AF65-F5344CB8AC3E}">
        <p14:creationId xmlns:p14="http://schemas.microsoft.com/office/powerpoint/2010/main" val="3788091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514" y="165781"/>
            <a:ext cx="8545286" cy="1143000"/>
          </a:xfrm>
        </p:spPr>
        <p:txBody>
          <a:bodyPr/>
          <a:lstStyle/>
          <a:p>
            <a:r>
              <a:rPr lang="en-US" sz="4400" dirty="0" smtClean="0"/>
              <a:t>Plan de la présentation</a:t>
            </a:r>
            <a:r>
              <a:rPr lang="en-US" sz="4400" dirty="0"/>
              <a:t/>
            </a:r>
            <a:br>
              <a:rPr lang="en-US" sz="4400" dirty="0"/>
            </a:br>
            <a:endParaRPr lang="en-US" sz="3200" dirty="0">
              <a:solidFill>
                <a:srgbClr val="006BB6"/>
              </a:solidFill>
              <a:latin typeface="+mn-lt"/>
            </a:endParaRPr>
          </a:p>
        </p:txBody>
      </p:sp>
      <p:sp>
        <p:nvSpPr>
          <p:cNvPr id="2" name="Content Placeholder 1"/>
          <p:cNvSpPr>
            <a:spLocks noGrp="1"/>
          </p:cNvSpPr>
          <p:nvPr>
            <p:ph idx="1"/>
          </p:nvPr>
        </p:nvSpPr>
        <p:spPr>
          <a:xfrm>
            <a:off x="457200" y="1611085"/>
            <a:ext cx="8229600" cy="4211505"/>
          </a:xfrm>
        </p:spPr>
        <p:txBody>
          <a:bodyPr/>
          <a:lstStyle/>
          <a:p>
            <a:pPr marL="457200" indent="-457200">
              <a:buFont typeface="+mj-lt"/>
              <a:buAutoNum type="arabicPeriod"/>
            </a:pPr>
            <a:r>
              <a:rPr lang="en-US" dirty="0" smtClean="0"/>
              <a:t>Système actuel et nécessité des changements</a:t>
            </a:r>
          </a:p>
          <a:p>
            <a:pPr marL="457200" indent="-457200">
              <a:buFont typeface="+mj-lt"/>
              <a:buAutoNum type="arabicPeriod"/>
            </a:pPr>
            <a:endParaRPr lang="en-US" dirty="0" smtClean="0"/>
          </a:p>
          <a:p>
            <a:pPr marL="457200" indent="-457200">
              <a:buFont typeface="+mj-lt"/>
              <a:buAutoNum type="arabicPeriod"/>
            </a:pPr>
            <a:r>
              <a:rPr lang="en-US" dirty="0" smtClean="0"/>
              <a:t>Messages recueillis lors des consultations</a:t>
            </a:r>
          </a:p>
          <a:p>
            <a:pPr marL="457200" indent="-457200">
              <a:buFont typeface="+mj-lt"/>
              <a:buAutoNum type="arabicPeriod"/>
            </a:pPr>
            <a:endParaRPr lang="en-US" dirty="0" smtClean="0"/>
          </a:p>
          <a:p>
            <a:pPr marL="457200" indent="-457200">
              <a:buFont typeface="+mj-lt"/>
              <a:buAutoNum type="arabicPeriod"/>
            </a:pPr>
            <a:r>
              <a:rPr lang="en-US" dirty="0" smtClean="0"/>
              <a:t>Vision et principaux domaines pour le nouveau système de services d’emploi et de développement de la main-d’œuvre</a:t>
            </a:r>
          </a:p>
          <a:p>
            <a:pPr marL="457200" indent="-457200">
              <a:buFont typeface="+mj-lt"/>
              <a:buAutoNum type="arabicPeriod"/>
            </a:pPr>
            <a:endParaRPr lang="en-US" dirty="0" smtClean="0"/>
          </a:p>
          <a:p>
            <a:pPr marL="457200" indent="-457200">
              <a:buFont typeface="+mj-lt"/>
              <a:buAutoNum type="arabicPeriod"/>
            </a:pPr>
            <a:r>
              <a:rPr lang="en-US" dirty="0" smtClean="0"/>
              <a:t>Prochaines étapes et discussion</a:t>
            </a:r>
          </a:p>
          <a:p>
            <a:endParaRPr lang="en-US" dirty="0"/>
          </a:p>
        </p:txBody>
      </p:sp>
    </p:spTree>
    <p:extLst>
      <p:ext uri="{BB962C8B-B14F-4D97-AF65-F5344CB8AC3E}">
        <p14:creationId xmlns:p14="http://schemas.microsoft.com/office/powerpoint/2010/main" val="4148605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3183" y="0"/>
            <a:ext cx="8744755" cy="1417638"/>
          </a:xfrm>
        </p:spPr>
        <p:txBody>
          <a:bodyPr/>
          <a:lstStyle/>
          <a:p>
            <a:r>
              <a:rPr lang="en-US" sz="4400" dirty="0"/>
              <a:t>La nature des p</a:t>
            </a:r>
            <a:r>
              <a:rPr lang="en-US" sz="4400" dirty="0" smtClean="0"/>
              <a:t>rogrammes sur le marché du travail… </a:t>
            </a:r>
            <a:br>
              <a:rPr lang="en-US" sz="4400" dirty="0" smtClean="0"/>
            </a:br>
            <a:r>
              <a:rPr lang="en-US" sz="2800" dirty="0" smtClean="0">
                <a:solidFill>
                  <a:srgbClr val="006BB6"/>
                </a:solidFill>
                <a:latin typeface="+mn-lt"/>
              </a:rPr>
              <a:t>Et nos raisons de les offrir</a:t>
            </a:r>
            <a:endParaRPr lang="en-US" sz="2800" dirty="0">
              <a:solidFill>
                <a:srgbClr val="006BB6"/>
              </a:solidFill>
              <a:latin typeface="+mn-lt"/>
            </a:endParaRPr>
          </a:p>
        </p:txBody>
      </p:sp>
      <p:grpSp>
        <p:nvGrpSpPr>
          <p:cNvPr id="6" name="Group 10"/>
          <p:cNvGrpSpPr>
            <a:grpSpLocks/>
          </p:cNvGrpSpPr>
          <p:nvPr/>
        </p:nvGrpSpPr>
        <p:grpSpPr bwMode="auto">
          <a:xfrm>
            <a:off x="2582337" y="2022475"/>
            <a:ext cx="3887788" cy="3702050"/>
            <a:chOff x="2699792" y="2204864"/>
            <a:chExt cx="3888432" cy="3702224"/>
          </a:xfrm>
        </p:grpSpPr>
        <p:graphicFrame>
          <p:nvGraphicFramePr>
            <p:cNvPr id="7" name="Diagram 6"/>
            <p:cNvGraphicFramePr/>
            <p:nvPr>
              <p:extLst/>
            </p:nvPr>
          </p:nvGraphicFramePr>
          <p:xfrm>
            <a:off x="2699792" y="2204864"/>
            <a:ext cx="3888432" cy="3027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rved Right Arrow 7"/>
            <p:cNvSpPr/>
            <p:nvPr/>
          </p:nvSpPr>
          <p:spPr>
            <a:xfrm rot="1689482">
              <a:off x="2869683" y="2303294"/>
              <a:ext cx="714493" cy="1584399"/>
            </a:xfrm>
            <a:prstGeom prst="curv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tx1"/>
                </a:solidFill>
              </a:endParaRPr>
            </a:p>
          </p:txBody>
        </p:sp>
        <p:sp>
          <p:nvSpPr>
            <p:cNvPr id="9" name="Curved Right Arrow 8"/>
            <p:cNvSpPr/>
            <p:nvPr/>
          </p:nvSpPr>
          <p:spPr>
            <a:xfrm rot="16015257">
              <a:off x="4305857" y="4758384"/>
              <a:ext cx="712821" cy="1584587"/>
            </a:xfrm>
            <a:prstGeom prst="curv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tx1"/>
                </a:solidFill>
              </a:endParaRPr>
            </a:p>
          </p:txBody>
        </p:sp>
        <p:sp>
          <p:nvSpPr>
            <p:cNvPr id="10" name="Curved Right Arrow 9"/>
            <p:cNvSpPr/>
            <p:nvPr/>
          </p:nvSpPr>
          <p:spPr>
            <a:xfrm rot="8883569">
              <a:off x="5657795" y="2212802"/>
              <a:ext cx="758951" cy="1600275"/>
            </a:xfrm>
            <a:prstGeom prst="curv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tx1"/>
                </a:solidFill>
              </a:endParaRPr>
            </a:p>
          </p:txBody>
        </p:sp>
        <p:sp>
          <p:nvSpPr>
            <p:cNvPr id="11" name="Plus 10"/>
            <p:cNvSpPr/>
            <p:nvPr/>
          </p:nvSpPr>
          <p:spPr>
            <a:xfrm>
              <a:off x="3226929" y="3012940"/>
              <a:ext cx="336606" cy="271475"/>
            </a:xfrm>
            <a:prstGeom prst="mathPlu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2" name="Plus 11"/>
            <p:cNvSpPr/>
            <p:nvPr/>
          </p:nvSpPr>
          <p:spPr>
            <a:xfrm>
              <a:off x="4500315" y="5414940"/>
              <a:ext cx="336606" cy="271476"/>
            </a:xfrm>
            <a:prstGeom prst="mathPlu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3" name="Plus 12"/>
            <p:cNvSpPr/>
            <p:nvPr/>
          </p:nvSpPr>
          <p:spPr>
            <a:xfrm>
              <a:off x="5700664" y="3012940"/>
              <a:ext cx="336606" cy="271475"/>
            </a:xfrm>
            <a:prstGeom prst="mathPlu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grpSp>
      <p:sp>
        <p:nvSpPr>
          <p:cNvPr id="14" name="TextBox 13"/>
          <p:cNvSpPr txBox="1"/>
          <p:nvPr/>
        </p:nvSpPr>
        <p:spPr>
          <a:xfrm>
            <a:off x="6364115" y="1120030"/>
            <a:ext cx="2380873" cy="3016211"/>
          </a:xfrm>
          <a:prstGeom prst="rect">
            <a:avLst/>
          </a:prstGeom>
          <a:noFill/>
        </p:spPr>
        <p:txBody>
          <a:bodyPr wrap="square">
            <a:spAutoFit/>
          </a:bodyPr>
          <a:lstStyle/>
          <a:p>
            <a:pPr fontAlgn="auto">
              <a:spcBef>
                <a:spcPts val="0"/>
              </a:spcBef>
              <a:spcAft>
                <a:spcPts val="0"/>
              </a:spcAft>
              <a:defRPr/>
            </a:pPr>
            <a:r>
              <a:rPr lang="en-US" sz="1600" dirty="0" smtClean="0">
                <a:solidFill>
                  <a:schemeClr val="tx2"/>
                </a:solidFill>
              </a:rPr>
              <a:t>3.  Renforcer la productivité grâce à des formations axées sur les employeurs </a:t>
            </a:r>
            <a:r>
              <a:rPr lang="en-US" sz="1600" dirty="0">
                <a:solidFill>
                  <a:schemeClr val="tx2"/>
                </a:solidFill>
              </a:rPr>
              <a:t>:</a:t>
            </a:r>
          </a:p>
          <a:p>
            <a:pPr marL="285750" indent="-285750" fontAlgn="auto">
              <a:spcBef>
                <a:spcPts val="0"/>
              </a:spcBef>
              <a:spcAft>
                <a:spcPts val="0"/>
              </a:spcAft>
              <a:buFont typeface="Arial" panose="020B0604020202020204" pitchFamily="34" charset="0"/>
              <a:buChar char="•"/>
              <a:defRPr/>
            </a:pPr>
            <a:r>
              <a:rPr lang="en-US" sz="1400" dirty="0">
                <a:solidFill>
                  <a:schemeClr val="tx2"/>
                </a:solidFill>
                <a:latin typeface="Calibri" panose="020F0502020204030204" pitchFamily="34" charset="0"/>
              </a:rPr>
              <a:t>Subvention canadienne pour l’emploi / mesure d’encouragement de l’innovation en milieu de travail, de la productivité et du perfectionnement</a:t>
            </a:r>
          </a:p>
          <a:p>
            <a:pPr marL="285750" indent="-285750" fontAlgn="auto">
              <a:spcBef>
                <a:spcPts val="0"/>
              </a:spcBef>
              <a:spcAft>
                <a:spcPts val="0"/>
              </a:spcAft>
              <a:buFont typeface="Arial" panose="020B0604020202020204" pitchFamily="34" charset="0"/>
              <a:buChar char="•"/>
              <a:defRPr/>
            </a:pPr>
            <a:r>
              <a:rPr lang="en-US" sz="1400" dirty="0">
                <a:solidFill>
                  <a:schemeClr val="tx2"/>
                </a:solidFill>
                <a:latin typeface="Calibri" panose="020F0502020204030204" pitchFamily="34" charset="0"/>
              </a:rPr>
              <a:t>éducation en milieu de travail</a:t>
            </a:r>
          </a:p>
          <a:p>
            <a:pPr marL="285750" indent="-285750" fontAlgn="auto">
              <a:spcBef>
                <a:spcPts val="0"/>
              </a:spcBef>
              <a:spcAft>
                <a:spcPts val="0"/>
              </a:spcAft>
              <a:buFont typeface="Arial" panose="020B0604020202020204" pitchFamily="34" charset="0"/>
              <a:buChar char="•"/>
              <a:defRPr/>
            </a:pPr>
            <a:r>
              <a:rPr lang="en-US" sz="1400" dirty="0">
                <a:solidFill>
                  <a:schemeClr val="tx2"/>
                </a:solidFill>
                <a:latin typeface="Calibri" panose="020F0502020204030204" pitchFamily="34" charset="0"/>
              </a:rPr>
              <a:t>conseils sectoriels</a:t>
            </a:r>
          </a:p>
        </p:txBody>
      </p:sp>
      <p:sp>
        <p:nvSpPr>
          <p:cNvPr id="15" name="TextBox 16"/>
          <p:cNvSpPr txBox="1">
            <a:spLocks noChangeArrowheads="1"/>
          </p:cNvSpPr>
          <p:nvPr/>
        </p:nvSpPr>
        <p:spPr bwMode="auto">
          <a:xfrm>
            <a:off x="663646" y="3113020"/>
            <a:ext cx="2057400" cy="2585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dirty="0" smtClean="0">
                <a:solidFill>
                  <a:schemeClr val="tx2"/>
                </a:solidFill>
              </a:rPr>
              <a:t>1.  Faciliter l’augmentation de la participation au marché du travail :</a:t>
            </a:r>
          </a:p>
          <a:p>
            <a:pPr marL="285750" indent="-285750" eaLnBrk="1" hangingPunct="1">
              <a:spcBef>
                <a:spcPct val="0"/>
              </a:spcBef>
            </a:pPr>
            <a:r>
              <a:rPr lang="en-US" altLang="en-US" sz="1400" dirty="0" smtClean="0">
                <a:solidFill>
                  <a:schemeClr val="tx2"/>
                </a:solidFill>
              </a:rPr>
              <a:t>préparation à l’emploi</a:t>
            </a:r>
          </a:p>
          <a:p>
            <a:pPr marL="285750" indent="-285750" eaLnBrk="1" hangingPunct="1">
              <a:spcBef>
                <a:spcPct val="0"/>
              </a:spcBef>
            </a:pPr>
            <a:r>
              <a:rPr lang="en-US" altLang="en-US" sz="1400" dirty="0">
                <a:solidFill>
                  <a:schemeClr val="tx2"/>
                </a:solidFill>
              </a:rPr>
              <a:t>formation sur les compétences essentielles</a:t>
            </a:r>
          </a:p>
          <a:p>
            <a:pPr marL="285750" indent="-285750" eaLnBrk="1" hangingPunct="1">
              <a:spcBef>
                <a:spcPct val="0"/>
              </a:spcBef>
            </a:pPr>
            <a:r>
              <a:rPr lang="en-US" altLang="en-US" sz="1400" dirty="0">
                <a:solidFill>
                  <a:schemeClr val="tx2"/>
                </a:solidFill>
              </a:rPr>
              <a:t>littératie et numératie</a:t>
            </a:r>
          </a:p>
        </p:txBody>
      </p:sp>
      <p:sp>
        <p:nvSpPr>
          <p:cNvPr id="16" name="TextBox 15"/>
          <p:cNvSpPr txBox="1"/>
          <p:nvPr/>
        </p:nvSpPr>
        <p:spPr>
          <a:xfrm>
            <a:off x="6206067" y="4278292"/>
            <a:ext cx="2139911" cy="1938993"/>
          </a:xfrm>
          <a:prstGeom prst="rect">
            <a:avLst/>
          </a:prstGeom>
          <a:noFill/>
        </p:spPr>
        <p:txBody>
          <a:bodyPr wrap="square">
            <a:spAutoFit/>
          </a:bodyPr>
          <a:lstStyle/>
          <a:p>
            <a:pPr fontAlgn="auto">
              <a:spcBef>
                <a:spcPts val="0"/>
              </a:spcBef>
              <a:spcAft>
                <a:spcPts val="0"/>
              </a:spcAft>
              <a:defRPr/>
            </a:pPr>
            <a:r>
              <a:rPr lang="en-US" sz="1600" dirty="0" smtClean="0">
                <a:solidFill>
                  <a:schemeClr val="tx2"/>
                </a:solidFill>
              </a:rPr>
              <a:t>2. Aider les travailleurs pour la transition et la participation à la vie active </a:t>
            </a:r>
            <a:r>
              <a:rPr lang="en-US" sz="1600" dirty="0">
                <a:solidFill>
                  <a:schemeClr val="tx2"/>
                </a:solidFill>
              </a:rPr>
              <a:t>:</a:t>
            </a:r>
          </a:p>
          <a:p>
            <a:pPr marL="285750" indent="-285750" fontAlgn="auto">
              <a:spcBef>
                <a:spcPts val="0"/>
              </a:spcBef>
              <a:spcAft>
                <a:spcPts val="0"/>
              </a:spcAft>
              <a:buFont typeface="Arial" panose="020B0604020202020204" pitchFamily="34" charset="0"/>
              <a:buChar char="•"/>
              <a:defRPr/>
            </a:pPr>
            <a:r>
              <a:rPr lang="en-US" sz="1400" dirty="0">
                <a:solidFill>
                  <a:schemeClr val="tx2"/>
                </a:solidFill>
                <a:latin typeface="Calibri" panose="020F0502020204030204" pitchFamily="34" charset="0"/>
              </a:rPr>
              <a:t>évaluation</a:t>
            </a:r>
          </a:p>
          <a:p>
            <a:pPr marL="285750" indent="-285750" fontAlgn="auto">
              <a:spcBef>
                <a:spcPts val="0"/>
              </a:spcBef>
              <a:spcAft>
                <a:spcPts val="0"/>
              </a:spcAft>
              <a:buFont typeface="Arial" panose="020B0604020202020204" pitchFamily="34" charset="0"/>
              <a:buChar char="•"/>
              <a:defRPr/>
            </a:pPr>
            <a:r>
              <a:rPr lang="en-US" sz="1400" dirty="0">
                <a:solidFill>
                  <a:schemeClr val="tx2"/>
                </a:solidFill>
                <a:latin typeface="Calibri" panose="020F0502020204030204" pitchFamily="34" charset="0"/>
              </a:rPr>
              <a:t>recherche d’emploi</a:t>
            </a:r>
          </a:p>
          <a:p>
            <a:pPr marL="285750" indent="-285750" fontAlgn="auto">
              <a:spcBef>
                <a:spcPts val="0"/>
              </a:spcBef>
              <a:spcAft>
                <a:spcPts val="0"/>
              </a:spcAft>
              <a:buFont typeface="Arial" panose="020B0604020202020204" pitchFamily="34" charset="0"/>
              <a:buChar char="•"/>
              <a:defRPr/>
            </a:pPr>
            <a:r>
              <a:rPr lang="en-US" sz="1400" dirty="0" smtClean="0">
                <a:solidFill>
                  <a:schemeClr val="tx2"/>
                </a:solidFill>
                <a:latin typeface="Calibri" panose="020F0502020204030204" pitchFamily="34" charset="0"/>
              </a:rPr>
              <a:t>recyclage</a:t>
            </a:r>
          </a:p>
          <a:p>
            <a:pPr marL="285750" indent="-285750" fontAlgn="auto">
              <a:spcBef>
                <a:spcPts val="0"/>
              </a:spcBef>
              <a:spcAft>
                <a:spcPts val="0"/>
              </a:spcAft>
              <a:buFont typeface="Arial" panose="020B0604020202020204" pitchFamily="34" charset="0"/>
              <a:buChar char="•"/>
              <a:defRPr/>
            </a:pPr>
            <a:r>
              <a:rPr lang="en-US" sz="1400" dirty="0" smtClean="0">
                <a:solidFill>
                  <a:schemeClr val="tx2"/>
                </a:solidFill>
                <a:latin typeface="Calibri" panose="020F0502020204030204" pitchFamily="34" charset="0"/>
              </a:rPr>
              <a:t>START</a:t>
            </a:r>
          </a:p>
        </p:txBody>
      </p:sp>
    </p:spTree>
    <p:extLst>
      <p:ext uri="{BB962C8B-B14F-4D97-AF65-F5344CB8AC3E}">
        <p14:creationId xmlns:p14="http://schemas.microsoft.com/office/powerpoint/2010/main" val="3613651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40526" y="1719050"/>
            <a:ext cx="2097448" cy="461665"/>
          </a:xfrm>
          <a:prstGeom prst="rect">
            <a:avLst/>
          </a:prstGeom>
          <a:noFill/>
        </p:spPr>
        <p:txBody>
          <a:bodyPr wrap="square" rtlCol="0">
            <a:spAutoFit/>
          </a:bodyPr>
          <a:lstStyle/>
          <a:p>
            <a:endParaRPr lang="en-US" dirty="0">
              <a:latin typeface="Calibri" panose="020F0502020204030204" pitchFamily="34" charset="0"/>
            </a:endParaRPr>
          </a:p>
        </p:txBody>
      </p:sp>
      <p:sp>
        <p:nvSpPr>
          <p:cNvPr id="10" name="TextBox 9"/>
          <p:cNvSpPr txBox="1"/>
          <p:nvPr/>
        </p:nvSpPr>
        <p:spPr>
          <a:xfrm>
            <a:off x="212369" y="927512"/>
            <a:ext cx="7223601" cy="338554"/>
          </a:xfrm>
          <a:prstGeom prst="rect">
            <a:avLst/>
          </a:prstGeom>
          <a:noFill/>
        </p:spPr>
        <p:txBody>
          <a:bodyPr wrap="square" rtlCol="0">
            <a:spAutoFit/>
          </a:bodyPr>
          <a:lstStyle/>
          <a:p>
            <a:pPr marL="342900" indent="-342900" algn="ctr">
              <a:buFontTx/>
              <a:buChar char="-"/>
            </a:pPr>
            <a:endParaRPr lang="en-US" sz="1600" dirty="0"/>
          </a:p>
        </p:txBody>
      </p:sp>
      <p:sp>
        <p:nvSpPr>
          <p:cNvPr id="2" name="Title 1"/>
          <p:cNvSpPr>
            <a:spLocks noGrp="1"/>
          </p:cNvSpPr>
          <p:nvPr>
            <p:ph type="title"/>
          </p:nvPr>
        </p:nvSpPr>
        <p:spPr>
          <a:xfrm>
            <a:off x="361415" y="119106"/>
            <a:ext cx="8694449" cy="758146"/>
          </a:xfrm>
        </p:spPr>
        <p:txBody>
          <a:bodyPr/>
          <a:lstStyle/>
          <a:p>
            <a:r>
              <a:rPr lang="en-US" sz="4400" dirty="0" smtClean="0"/>
              <a:t>Situation actuelle</a:t>
            </a:r>
            <a:endParaRPr lang="en-US" sz="2800" dirty="0">
              <a:solidFill>
                <a:srgbClr val="006BB6"/>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71" y="744123"/>
            <a:ext cx="8545286" cy="5446559"/>
          </a:xfrm>
          <a:prstGeom prst="rect">
            <a:avLst/>
          </a:prstGeom>
        </p:spPr>
      </p:pic>
    </p:spTree>
    <p:extLst>
      <p:ext uri="{BB962C8B-B14F-4D97-AF65-F5344CB8AC3E}">
        <p14:creationId xmlns:p14="http://schemas.microsoft.com/office/powerpoint/2010/main" val="3039937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81" y="119105"/>
            <a:ext cx="8866083" cy="1599945"/>
          </a:xfrm>
        </p:spPr>
        <p:txBody>
          <a:bodyPr/>
          <a:lstStyle/>
          <a:p>
            <a:r>
              <a:rPr lang="en-US" sz="4400" dirty="0"/>
              <a:t>Situation actuelle :</a:t>
            </a:r>
            <a:br>
              <a:rPr lang="en-US" sz="4400" dirty="0"/>
            </a:br>
            <a:r>
              <a:rPr lang="en-US" sz="2800" dirty="0">
                <a:solidFill>
                  <a:srgbClr val="006BB6"/>
                </a:solidFill>
                <a:latin typeface="+mn-lt"/>
              </a:rPr>
              <a:t>Répartition des fonds du gouvernement fédéral dans le cadre de l’Entente Canada - Nouvelle-Écosse sur le développement du marché du travail (EDMT)</a:t>
            </a:r>
          </a:p>
        </p:txBody>
      </p:sp>
      <p:sp>
        <p:nvSpPr>
          <p:cNvPr id="7" name="TextBox 6"/>
          <p:cNvSpPr txBox="1"/>
          <p:nvPr/>
        </p:nvSpPr>
        <p:spPr>
          <a:xfrm>
            <a:off x="940526" y="1719050"/>
            <a:ext cx="2097448" cy="461665"/>
          </a:xfrm>
          <a:prstGeom prst="rect">
            <a:avLst/>
          </a:prstGeom>
          <a:noFill/>
        </p:spPr>
        <p:txBody>
          <a:bodyPr wrap="square" rtlCol="0">
            <a:spAutoFit/>
          </a:bodyPr>
          <a:lstStyle/>
          <a:p>
            <a:endParaRPr lang="en-US" dirty="0">
              <a:latin typeface="Calibri" panose="020F0502020204030204" pitchFamily="34" charset="0"/>
            </a:endParaRPr>
          </a:p>
        </p:txBody>
      </p:sp>
      <p:graphicFrame>
        <p:nvGraphicFramePr>
          <p:cNvPr id="14" name="Chart 13"/>
          <p:cNvGraphicFramePr>
            <a:graphicFrameLocks/>
          </p:cNvGraphicFramePr>
          <p:nvPr>
            <p:extLst/>
          </p:nvPr>
        </p:nvGraphicFramePr>
        <p:xfrm>
          <a:off x="385370" y="2326244"/>
          <a:ext cx="3827402" cy="29366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nvPr>
        </p:nvGraphicFramePr>
        <p:xfrm>
          <a:off x="4674343" y="2270844"/>
          <a:ext cx="3598800" cy="29542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8923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194"/>
            <a:ext cx="8229600" cy="1334462"/>
          </a:xfrm>
        </p:spPr>
        <p:txBody>
          <a:bodyPr/>
          <a:lstStyle/>
          <a:p>
            <a:r>
              <a:rPr lang="en-US" sz="4400" dirty="0" smtClean="0"/>
              <a:t>Motivation des changements :</a:t>
            </a:r>
            <a:br>
              <a:rPr lang="en-US" sz="4400" dirty="0" smtClean="0"/>
            </a:br>
            <a:r>
              <a:rPr lang="en-US" sz="2800" dirty="0" smtClean="0">
                <a:solidFill>
                  <a:srgbClr val="006BB6"/>
                </a:solidFill>
                <a:latin typeface="+mn-lt"/>
              </a:rPr>
              <a:t>Évolution des priorités et de la conjoncture</a:t>
            </a:r>
            <a:endParaRPr lang="en-US" sz="2800" dirty="0">
              <a:solidFill>
                <a:srgbClr val="006BB6"/>
              </a:solidFill>
              <a:latin typeface="+mn-lt"/>
            </a:endParaRPr>
          </a:p>
        </p:txBody>
      </p:sp>
      <p:sp>
        <p:nvSpPr>
          <p:cNvPr id="5" name="Text Placeholder 3"/>
          <p:cNvSpPr txBox="1">
            <a:spLocks/>
          </p:cNvSpPr>
          <p:nvPr/>
        </p:nvSpPr>
        <p:spPr>
          <a:xfrm>
            <a:off x="457200" y="1636394"/>
            <a:ext cx="8229600" cy="5078304"/>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b="0" i="0" kern="1200" normalizeH="0" baseline="0">
                <a:solidFill>
                  <a:srgbClr val="006BB6"/>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fr-FR" sz="2000">
                <a:solidFill>
                  <a:schemeClr val="tx2"/>
                </a:solidFill>
                <a:latin typeface="Calibri" panose="020F0502020204030204" pitchFamily="34" charset="0"/>
              </a:rPr>
              <a:t>Priorités du gouvernement : </a:t>
            </a:r>
            <a:endParaRPr lang="fr-FR" sz="2000" smtClean="0">
              <a:solidFill>
                <a:schemeClr val="tx2"/>
              </a:solidFill>
              <a:latin typeface="Calibri" panose="020F0502020204030204" pitchFamily="34" charset="0"/>
            </a:endParaRPr>
          </a:p>
          <a:p>
            <a:pPr marL="342900" indent="-342900">
              <a:buFont typeface="Arial" panose="020B0604020202020204" pitchFamily="34" charset="0"/>
              <a:buChar char="•"/>
              <a:defRPr/>
            </a:pPr>
            <a:r>
              <a:rPr lang="fr-FR" sz="2000" smtClean="0">
                <a:solidFill>
                  <a:schemeClr val="tx2"/>
                </a:solidFill>
                <a:latin typeface="Calibri" panose="020F0502020204030204" pitchFamily="34" charset="0"/>
              </a:rPr>
              <a:t>Coalition OneNS</a:t>
            </a:r>
          </a:p>
          <a:p>
            <a:pPr marL="342900" indent="-342900">
              <a:buFont typeface="Arial" panose="020B0604020202020204" pitchFamily="34" charset="0"/>
              <a:buChar char="•"/>
              <a:defRPr/>
            </a:pPr>
            <a:r>
              <a:rPr lang="fr-FR" sz="2000" smtClean="0">
                <a:solidFill>
                  <a:schemeClr val="tx2"/>
                </a:solidFill>
                <a:latin typeface="Calibri" panose="020F0502020204030204" pitchFamily="34" charset="0"/>
              </a:rPr>
              <a:t>Considérations fiscales et démographiques</a:t>
            </a:r>
          </a:p>
          <a:p>
            <a:pPr marL="342900" indent="-342900">
              <a:buFont typeface="Arial" panose="020B0604020202020204" pitchFamily="34" charset="0"/>
              <a:buChar char="•"/>
              <a:defRPr/>
            </a:pPr>
            <a:r>
              <a:rPr lang="fr-FR" sz="2000" smtClean="0">
                <a:solidFill>
                  <a:schemeClr val="tx2"/>
                </a:solidFill>
                <a:latin typeface="Calibri" panose="020F0502020204030204" pitchFamily="34" charset="0"/>
              </a:rPr>
              <a:t>Examen de l’éducation</a:t>
            </a:r>
          </a:p>
          <a:p>
            <a:pPr marL="342900" indent="-342900">
              <a:buFont typeface="Arial" panose="020B0604020202020204" pitchFamily="34" charset="0"/>
              <a:buChar char="•"/>
              <a:defRPr/>
            </a:pPr>
            <a:r>
              <a:rPr lang="fr-FR" sz="2000" smtClean="0">
                <a:solidFill>
                  <a:schemeClr val="tx2"/>
                </a:solidFill>
                <a:latin typeface="Calibri" panose="020F0502020204030204" pitchFamily="34" charset="0"/>
              </a:rPr>
              <a:t>Plan pour la population</a:t>
            </a:r>
          </a:p>
          <a:p>
            <a:pPr marL="342900" indent="-342900">
              <a:buFont typeface="Arial" panose="020B0604020202020204" pitchFamily="34" charset="0"/>
              <a:buChar char="•"/>
              <a:defRPr/>
            </a:pPr>
            <a:r>
              <a:rPr lang="fr-FR" sz="2000" smtClean="0">
                <a:solidFill>
                  <a:schemeClr val="tx2"/>
                </a:solidFill>
                <a:latin typeface="Calibri" panose="020F0502020204030204" pitchFamily="34" charset="0"/>
              </a:rPr>
              <a:t>Réforme des prestations du ministère des Services communautaires</a:t>
            </a:r>
          </a:p>
          <a:p>
            <a:pPr marL="342900" indent="-342900">
              <a:buFont typeface="Arial" panose="020B0604020202020204" pitchFamily="34" charset="0"/>
              <a:buChar char="•"/>
              <a:defRPr/>
            </a:pPr>
            <a:endParaRPr lang="fr-FR" sz="2000">
              <a:solidFill>
                <a:schemeClr val="tx2"/>
              </a:solidFill>
              <a:latin typeface="Calibri" panose="020F0502020204030204" pitchFamily="34" charset="0"/>
            </a:endParaRPr>
          </a:p>
          <a:p>
            <a:pPr>
              <a:defRPr/>
            </a:pPr>
            <a:r>
              <a:rPr lang="fr-FR" sz="2000" smtClean="0">
                <a:solidFill>
                  <a:schemeClr val="tx2"/>
                </a:solidFill>
                <a:latin typeface="Calibri" panose="020F0502020204030204" pitchFamily="34" charset="0"/>
              </a:rPr>
              <a:t>Plus :</a:t>
            </a:r>
          </a:p>
          <a:p>
            <a:pPr marL="342900" indent="-342900">
              <a:buFont typeface="Arial" panose="020B0604020202020204" pitchFamily="34" charset="0"/>
              <a:buChar char="•"/>
              <a:defRPr/>
            </a:pPr>
            <a:r>
              <a:rPr lang="fr-FR" sz="2000" smtClean="0">
                <a:solidFill>
                  <a:schemeClr val="tx2"/>
                </a:solidFill>
                <a:latin typeface="Calibri" panose="020F0502020204030204" pitchFamily="34" charset="0"/>
              </a:rPr>
              <a:t>Évolution des ententes sur le marché du travail avec le gouvernement fédéral</a:t>
            </a:r>
          </a:p>
          <a:p>
            <a:pPr marL="342900" indent="-342900">
              <a:buFont typeface="Arial" panose="020B0604020202020204" pitchFamily="34" charset="0"/>
              <a:buChar char="•"/>
              <a:defRPr/>
            </a:pPr>
            <a:r>
              <a:rPr lang="fr-FR" sz="2000" smtClean="0">
                <a:solidFill>
                  <a:schemeClr val="tx2"/>
                </a:solidFill>
                <a:latin typeface="Calibri" panose="020F0502020204030204" pitchFamily="34" charset="0"/>
              </a:rPr>
              <a:t>Consensus sur la nécessité des changements :  groupe ATN</a:t>
            </a:r>
          </a:p>
          <a:p>
            <a:pPr>
              <a:spcAft>
                <a:spcPts val="600"/>
              </a:spcAft>
              <a:defRPr/>
            </a:pPr>
            <a:endParaRPr lang="fr-FR" sz="1600" smtClean="0">
              <a:solidFill>
                <a:schemeClr val="tx2"/>
              </a:solidFill>
              <a:latin typeface="Calibri Light" panose="020F0302020204030204" pitchFamily="34" charset="0"/>
            </a:endParaRPr>
          </a:p>
          <a:p>
            <a:pPr>
              <a:defRPr/>
            </a:pPr>
            <a:endParaRPr lang="fr-FR" sz="1600">
              <a:solidFill>
                <a:schemeClr val="tx2"/>
              </a:solidFill>
              <a:latin typeface="Calibri Light" panose="020F0302020204030204" pitchFamily="34" charset="0"/>
            </a:endParaRPr>
          </a:p>
          <a:p>
            <a:pPr algn="ctr">
              <a:defRPr/>
            </a:pPr>
            <a:endParaRPr lang="fr-FR" sz="3200" b="1">
              <a:latin typeface="Calibri" panose="020F0502020204030204" pitchFamily="34" charset="0"/>
            </a:endParaRPr>
          </a:p>
          <a:p>
            <a:endParaRPr lang="fr-FR">
              <a:solidFill>
                <a:prstClr val="black"/>
              </a:solidFill>
              <a:latin typeface="Calibri Light"/>
              <a:cs typeface="Calibri Light"/>
            </a:endParaRPr>
          </a:p>
          <a:p>
            <a:pPr>
              <a:defRPr/>
            </a:pPr>
            <a:endParaRPr lang="fr-FR"/>
          </a:p>
        </p:txBody>
      </p:sp>
    </p:spTree>
    <p:extLst>
      <p:ext uri="{BB962C8B-B14F-4D97-AF65-F5344CB8AC3E}">
        <p14:creationId xmlns:p14="http://schemas.microsoft.com/office/powerpoint/2010/main" val="2400643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p:cNvSpPr>
            <a:spLocks noGrp="1"/>
          </p:cNvSpPr>
          <p:nvPr>
            <p:ph idx="1"/>
          </p:nvPr>
        </p:nvSpPr>
        <p:spPr>
          <a:xfrm>
            <a:off x="0" y="1454226"/>
            <a:ext cx="8945696" cy="4656243"/>
          </a:xfrm>
        </p:spPr>
        <p:txBody>
          <a:bodyPr/>
          <a:lstStyle/>
          <a:p>
            <a:pPr lvl="1">
              <a:spcAft>
                <a:spcPts val="600"/>
              </a:spcAft>
              <a:buFont typeface="Arial" panose="020B0604020202020204" pitchFamily="34" charset="0"/>
              <a:buChar char="•"/>
            </a:pPr>
            <a:r>
              <a:rPr lang="fr-FR" altLang="en-US" sz="2000" smtClean="0">
                <a:latin typeface="Calibri Light" panose="020F0302020204030204" pitchFamily="34" charset="0"/>
                <a:ea typeface="Geneva" charset="0"/>
                <a:cs typeface="Tahoma" charset="0"/>
              </a:rPr>
              <a:t>Il est essentiel d’avoir des normes pour la prestation de services et des dispositifs d’agrément professionnel.</a:t>
            </a:r>
          </a:p>
          <a:p>
            <a:pPr lvl="1">
              <a:spcAft>
                <a:spcPts val="600"/>
              </a:spcAft>
              <a:buFont typeface="Arial" panose="020B0604020202020204" pitchFamily="34" charset="0"/>
              <a:buChar char="•"/>
            </a:pPr>
            <a:r>
              <a:rPr lang="fr-FR" altLang="en-US" sz="2000" smtClean="0">
                <a:latin typeface="Calibri Light" panose="020F0302020204030204" pitchFamily="34" charset="0"/>
                <a:ea typeface="Geneva" charset="0"/>
                <a:cs typeface="Tahoma" charset="0"/>
              </a:rPr>
              <a:t>Il faut un plus petit nombre de points d’accès à la prestation de services, avec des options claires pour les structures de soutien, qui sont importantes pour que les clients aient accès aux services et connaissent la réussite.</a:t>
            </a:r>
          </a:p>
          <a:p>
            <a:pPr lvl="1">
              <a:spcAft>
                <a:spcPts val="600"/>
              </a:spcAft>
              <a:buFont typeface="Arial" panose="020B0604020202020204" pitchFamily="34" charset="0"/>
              <a:buChar char="•"/>
            </a:pPr>
            <a:r>
              <a:rPr lang="fr-FR" altLang="en-US" sz="2000" smtClean="0">
                <a:latin typeface="Calibri Light" panose="020F0302020204030204" pitchFamily="34" charset="0"/>
                <a:ea typeface="Geneva" charset="0"/>
                <a:cs typeface="Tahoma" charset="0"/>
              </a:rPr>
              <a:t>Il faudrait intégrer l’orientation dans le système mat. – 12</a:t>
            </a:r>
            <a:r>
              <a:rPr lang="fr-FR" altLang="en-US" sz="2000" baseline="30000" smtClean="0">
                <a:latin typeface="Calibri Light" panose="020F0302020204030204" pitchFamily="34" charset="0"/>
                <a:ea typeface="Geneva" charset="0"/>
                <a:cs typeface="Tahoma" charset="0"/>
              </a:rPr>
              <a:t>e</a:t>
            </a:r>
            <a:r>
              <a:rPr lang="fr-FR" altLang="en-US" sz="2000" smtClean="0">
                <a:latin typeface="Calibri Light" panose="020F0302020204030204" pitchFamily="34" charset="0"/>
                <a:ea typeface="Geneva" charset="0"/>
                <a:cs typeface="Tahoma" charset="0"/>
              </a:rPr>
              <a:t>, en mettant l’accent sur l’offre d’informations de qualité sur le marché du travail.</a:t>
            </a:r>
          </a:p>
          <a:p>
            <a:pPr lvl="1">
              <a:spcAft>
                <a:spcPts val="600"/>
              </a:spcAft>
              <a:buFont typeface="Arial" panose="020B0604020202020204" pitchFamily="34" charset="0"/>
              <a:buChar char="•"/>
            </a:pPr>
            <a:r>
              <a:rPr lang="fr-FR" altLang="en-US" sz="2000" smtClean="0">
                <a:latin typeface="Calibri Light" panose="020F0302020204030204" pitchFamily="34" charset="0"/>
                <a:ea typeface="Geneva" charset="0"/>
                <a:cs typeface="Tahoma" charset="0"/>
              </a:rPr>
              <a:t>Il faudrait que les employeurs participent directement au processus.</a:t>
            </a:r>
          </a:p>
          <a:p>
            <a:pPr lvl="1">
              <a:spcAft>
                <a:spcPts val="600"/>
              </a:spcAft>
              <a:buFont typeface="Arial" panose="020B0604020202020204" pitchFamily="34" charset="0"/>
              <a:buChar char="•"/>
            </a:pPr>
            <a:r>
              <a:rPr lang="fr-FR" altLang="en-US" sz="2000" smtClean="0">
                <a:latin typeface="Calibri Light" panose="020F0302020204030204" pitchFamily="34" charset="0"/>
                <a:ea typeface="Geneva" charset="0"/>
                <a:cs typeface="Tahoma" charset="0"/>
              </a:rPr>
              <a:t>Quel que soit le nouveau modèle adopté, il faut se concentrer sur les services spécialisés.</a:t>
            </a:r>
          </a:p>
          <a:p>
            <a:pPr lvl="1">
              <a:spcAft>
                <a:spcPts val="600"/>
              </a:spcAft>
              <a:buFont typeface="Arial" panose="020B0604020202020204" pitchFamily="34" charset="0"/>
              <a:buChar char="•"/>
            </a:pPr>
            <a:r>
              <a:rPr lang="fr-FR" altLang="en-US" sz="2000" smtClean="0">
                <a:latin typeface="Calibri Light" panose="020F0302020204030204" pitchFamily="34" charset="0"/>
                <a:ea typeface="Geneva" charset="0"/>
                <a:cs typeface="Tahoma" charset="0"/>
              </a:rPr>
              <a:t>Le groupe ATN recommande le recours à un processus d’appel d’offres pour la mise en œuvre du nouveau modèle de prestation de services.</a:t>
            </a:r>
          </a:p>
        </p:txBody>
      </p:sp>
      <p:sp>
        <p:nvSpPr>
          <p:cNvPr id="5" name="Title 2"/>
          <p:cNvSpPr>
            <a:spLocks noGrp="1"/>
          </p:cNvSpPr>
          <p:nvPr>
            <p:ph type="title"/>
          </p:nvPr>
        </p:nvSpPr>
        <p:spPr>
          <a:xfrm>
            <a:off x="198304" y="107963"/>
            <a:ext cx="8229600" cy="1334462"/>
          </a:xfrm>
        </p:spPr>
        <p:txBody>
          <a:bodyPr/>
          <a:lstStyle/>
          <a:p>
            <a:r>
              <a:rPr lang="en-US" sz="4400" dirty="0" smtClean="0"/>
              <a:t>Résultats des consultations</a:t>
            </a:r>
            <a:br>
              <a:rPr lang="en-US" sz="4400" dirty="0" smtClean="0"/>
            </a:br>
            <a:r>
              <a:rPr lang="en-US" sz="2800" dirty="0">
                <a:solidFill>
                  <a:srgbClr val="006BB6"/>
                </a:solidFill>
                <a:latin typeface="+mn-lt"/>
              </a:rPr>
              <a:t>Rapport du g</a:t>
            </a:r>
            <a:r>
              <a:rPr lang="en-US" sz="2800" dirty="0" smtClean="0">
                <a:solidFill>
                  <a:srgbClr val="006BB6"/>
                </a:solidFill>
                <a:latin typeface="+mn-lt"/>
              </a:rPr>
              <a:t>roupe ATN – Principaux points</a:t>
            </a:r>
            <a:endParaRPr lang="en-US" sz="2800" dirty="0">
              <a:solidFill>
                <a:srgbClr val="006BB6"/>
              </a:solidFill>
              <a:latin typeface="+mn-lt"/>
            </a:endParaRPr>
          </a:p>
        </p:txBody>
      </p:sp>
    </p:spTree>
    <p:extLst>
      <p:ext uri="{BB962C8B-B14F-4D97-AF65-F5344CB8AC3E}">
        <p14:creationId xmlns:p14="http://schemas.microsoft.com/office/powerpoint/2010/main" val="4000390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p:cNvSpPr>
            <a:spLocks noGrp="1"/>
          </p:cNvSpPr>
          <p:nvPr>
            <p:ph idx="1"/>
          </p:nvPr>
        </p:nvSpPr>
        <p:spPr>
          <a:xfrm>
            <a:off x="0" y="1455305"/>
            <a:ext cx="8945696" cy="4656243"/>
          </a:xfrm>
        </p:spPr>
        <p:txBody>
          <a:bodyPr/>
          <a:lstStyle/>
          <a:p>
            <a:pPr lvl="1">
              <a:spcAft>
                <a:spcPts val="600"/>
              </a:spcAft>
              <a:buFont typeface="Arial" panose="020B0604020202020204" pitchFamily="34" charset="0"/>
              <a:buChar char="•"/>
            </a:pPr>
            <a:r>
              <a:rPr lang="en-US" altLang="en-US" sz="2000" dirty="0" smtClean="0">
                <a:latin typeface="Calibri Light" panose="020F0302020204030204" pitchFamily="34" charset="0"/>
                <a:ea typeface="Geneva" charset="0"/>
                <a:cs typeface="Tahoma" charset="0"/>
              </a:rPr>
              <a:t>approche de collaboration faisant intervenir toutes les parties intéressées</a:t>
            </a:r>
          </a:p>
          <a:p>
            <a:pPr lvl="1">
              <a:spcAft>
                <a:spcPts val="600"/>
              </a:spcAft>
              <a:buFont typeface="Arial" panose="020B0604020202020204" pitchFamily="34" charset="0"/>
              <a:buChar char="•"/>
            </a:pPr>
            <a:r>
              <a:rPr lang="en-US" altLang="en-US" sz="2000" dirty="0" smtClean="0">
                <a:latin typeface="Calibri Light" panose="020F0302020204030204" pitchFamily="34" charset="0"/>
                <a:ea typeface="Geneva" charset="0"/>
                <a:cs typeface="Tahoma" charset="0"/>
              </a:rPr>
              <a:t>services cohérents avec image de marque commune, mais aussi avec la souplesse et les capacités nécessaires pour pouvoir tenir compte des besoins à l’échelle locale</a:t>
            </a:r>
          </a:p>
          <a:p>
            <a:pPr lvl="1">
              <a:spcAft>
                <a:spcPts val="600"/>
              </a:spcAft>
              <a:buFont typeface="Arial" panose="020B0604020202020204" pitchFamily="34" charset="0"/>
              <a:buChar char="•"/>
            </a:pPr>
            <a:r>
              <a:rPr lang="en-US" altLang="en-US" sz="2000" dirty="0" smtClean="0">
                <a:latin typeface="Calibri Light" panose="020F0302020204030204" pitchFamily="34" charset="0"/>
                <a:ea typeface="Geneva" charset="0"/>
                <a:cs typeface="Tahoma" charset="0"/>
              </a:rPr>
              <a:t>utilisation maximale des technologies et dispositifs favorisant l’innovation dans les pratiques (notamment l’utilisation du système virtuel)</a:t>
            </a:r>
          </a:p>
          <a:p>
            <a:pPr lvl="1">
              <a:spcAft>
                <a:spcPts val="600"/>
              </a:spcAft>
              <a:buFont typeface="Arial" panose="020B0604020202020204" pitchFamily="34" charset="0"/>
              <a:buChar char="•"/>
            </a:pPr>
            <a:r>
              <a:rPr lang="en-US" altLang="en-US" sz="2000" dirty="0" smtClean="0">
                <a:latin typeface="Calibri Light" panose="020F0302020204030204" pitchFamily="34" charset="0"/>
                <a:ea typeface="Geneva" charset="0"/>
                <a:cs typeface="Tahoma" charset="0"/>
              </a:rPr>
              <a:t>accent sur les résultats, pour développer la confiance</a:t>
            </a:r>
          </a:p>
          <a:p>
            <a:pPr lvl="1">
              <a:spcAft>
                <a:spcPts val="600"/>
              </a:spcAft>
              <a:buFont typeface="Arial" panose="020B0604020202020204" pitchFamily="34" charset="0"/>
              <a:buChar char="•"/>
            </a:pPr>
            <a:r>
              <a:rPr lang="en-US" altLang="en-US" sz="2000" dirty="0" smtClean="0">
                <a:latin typeface="Calibri Light" panose="020F0302020204030204" pitchFamily="34" charset="0"/>
                <a:ea typeface="Geneva" charset="0"/>
                <a:cs typeface="Tahoma" charset="0"/>
              </a:rPr>
              <a:t>respect de l’expertise des spécialistes</a:t>
            </a:r>
          </a:p>
          <a:p>
            <a:pPr lvl="1">
              <a:spcAft>
                <a:spcPts val="600"/>
              </a:spcAft>
              <a:buFont typeface="Arial" panose="020B0604020202020204" pitchFamily="34" charset="0"/>
              <a:buChar char="•"/>
            </a:pPr>
            <a:r>
              <a:rPr lang="en-US" altLang="en-US" sz="2000" dirty="0" smtClean="0">
                <a:latin typeface="Calibri Light" panose="020F0302020204030204" pitchFamily="34" charset="0"/>
                <a:ea typeface="Geneva" charset="0"/>
                <a:cs typeface="Tahoma" charset="0"/>
              </a:rPr>
              <a:t>gouvernance forte; élimination des obstacles systémiques</a:t>
            </a:r>
          </a:p>
          <a:p>
            <a:pPr lvl="1">
              <a:spcAft>
                <a:spcPts val="600"/>
              </a:spcAft>
              <a:buFont typeface="Arial" panose="020B0604020202020204" pitchFamily="34" charset="0"/>
              <a:buChar char="•"/>
            </a:pPr>
            <a:r>
              <a:rPr lang="en-US" altLang="en-US" sz="2000" dirty="0" smtClean="0">
                <a:latin typeface="Calibri Light" panose="020F0302020204030204" pitchFamily="34" charset="0"/>
                <a:ea typeface="Geneva" charset="0"/>
                <a:cs typeface="Tahoma" charset="0"/>
              </a:rPr>
              <a:t>faire de Carrières N.-É. un facteur crucial dans la population active et la planification des RH dans le cadre des grands projets en N.-É.</a:t>
            </a:r>
          </a:p>
          <a:p>
            <a:pPr lvl="1">
              <a:spcAft>
                <a:spcPts val="600"/>
              </a:spcAft>
              <a:buFont typeface="Arial" panose="020B0604020202020204" pitchFamily="34" charset="0"/>
              <a:buChar char="•"/>
            </a:pPr>
            <a:endParaRPr lang="en-US" altLang="en-US" sz="2000" dirty="0" smtClean="0">
              <a:latin typeface="Calibri" panose="020F0502020204030204" pitchFamily="34" charset="0"/>
              <a:ea typeface="Geneva" charset="0"/>
              <a:cs typeface="Tahoma" charset="0"/>
            </a:endParaRPr>
          </a:p>
        </p:txBody>
      </p:sp>
      <p:sp>
        <p:nvSpPr>
          <p:cNvPr id="5" name="Title 2"/>
          <p:cNvSpPr>
            <a:spLocks noGrp="1"/>
          </p:cNvSpPr>
          <p:nvPr>
            <p:ph type="title"/>
          </p:nvPr>
        </p:nvSpPr>
        <p:spPr>
          <a:xfrm>
            <a:off x="198304" y="107963"/>
            <a:ext cx="8229600" cy="1334462"/>
          </a:xfrm>
        </p:spPr>
        <p:txBody>
          <a:bodyPr/>
          <a:lstStyle/>
          <a:p>
            <a:r>
              <a:rPr lang="en-US" sz="4400" dirty="0"/>
              <a:t>Résultats des consultations</a:t>
            </a:r>
            <a:br>
              <a:rPr lang="en-US" sz="4400" dirty="0"/>
            </a:br>
            <a:r>
              <a:rPr lang="en-US" sz="2800" dirty="0">
                <a:solidFill>
                  <a:srgbClr val="006BB6"/>
                </a:solidFill>
              </a:rPr>
              <a:t>Rapport du groupe ATN – Principes pour la transition</a:t>
            </a:r>
            <a:endParaRPr lang="en-US" sz="1600" dirty="0">
              <a:solidFill>
                <a:srgbClr val="006BB6"/>
              </a:solidFill>
              <a:latin typeface="+mn-lt"/>
            </a:endParaRPr>
          </a:p>
        </p:txBody>
      </p:sp>
    </p:spTree>
    <p:extLst>
      <p:ext uri="{BB962C8B-B14F-4D97-AF65-F5344CB8AC3E}">
        <p14:creationId xmlns:p14="http://schemas.microsoft.com/office/powerpoint/2010/main" val="3529626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2631"/>
            <a:ext cx="9144000" cy="1631460"/>
          </a:xfrm>
        </p:spPr>
        <p:txBody>
          <a:bodyPr/>
          <a:lstStyle/>
          <a:p>
            <a:r>
              <a:rPr lang="en-US" sz="4400" dirty="0" smtClean="0"/>
              <a:t>Vision de Carrières N.-É.</a:t>
            </a:r>
            <a:br>
              <a:rPr lang="en-US" sz="4400" dirty="0" smtClean="0"/>
            </a:br>
            <a:r>
              <a:rPr lang="en-US" sz="2800" dirty="0" smtClean="0">
                <a:solidFill>
                  <a:srgbClr val="006BB6"/>
                </a:solidFill>
                <a:latin typeface="+mn-lt"/>
              </a:rPr>
              <a:t>Priorité aux clients : pour que la transformation soit réussie, il faut…</a:t>
            </a:r>
            <a:endParaRPr lang="en-US" sz="2800" dirty="0">
              <a:solidFill>
                <a:srgbClr val="006BB6"/>
              </a:solidFill>
              <a:latin typeface="+mn-lt"/>
            </a:endParaRPr>
          </a:p>
        </p:txBody>
      </p:sp>
      <p:pic>
        <p:nvPicPr>
          <p:cNvPr id="4" name="Picture 3" descr="C:\Users\elliotvl\AppData\Local\Microsoft\Windows\Temporary Internet Files\Content.IE5\KF6RPQJL\MP90039932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3375" y="4794913"/>
            <a:ext cx="1277244" cy="1476306"/>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descr="C:\Users\elliotvl\AppData\Local\Microsoft\Windows\Temporary Internet Files\Content.IE5\9HXFLMWQ\MP90041182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4495" y="1381121"/>
            <a:ext cx="1767316" cy="150434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7" name="Group 1"/>
          <p:cNvGrpSpPr>
            <a:grpSpLocks/>
          </p:cNvGrpSpPr>
          <p:nvPr/>
        </p:nvGrpSpPr>
        <p:grpSpPr bwMode="auto">
          <a:xfrm>
            <a:off x="377347" y="1764736"/>
            <a:ext cx="3967454" cy="3732872"/>
            <a:chOff x="1903413" y="922338"/>
            <a:chExt cx="5029200" cy="5030787"/>
          </a:xfrm>
        </p:grpSpPr>
        <p:sp>
          <p:nvSpPr>
            <p:cNvPr id="9" name="Oval 8"/>
            <p:cNvSpPr/>
            <p:nvPr/>
          </p:nvSpPr>
          <p:spPr bwMode="auto">
            <a:xfrm>
              <a:off x="1903413" y="922338"/>
              <a:ext cx="5029200" cy="5030787"/>
            </a:xfrm>
            <a:prstGeom prst="ellipse">
              <a:avLst/>
            </a:prstGeom>
            <a:solidFill>
              <a:srgbClr val="92D050"/>
            </a:solidFill>
            <a:ln w="25400" cap="flat" cmpd="sng" algn="ctr">
              <a:noFill/>
              <a:prstDash val="solid"/>
            </a:ln>
            <a:effectLst>
              <a:outerShdw blurRad="203200" dist="50800" dir="2040000" algn="ctr" rotWithShape="0">
                <a:srgbClr val="000000">
                  <a:alpha val="43137"/>
                </a:srgbClr>
              </a:outerShdw>
            </a:effectLst>
          </p:spPr>
          <p:txBody>
            <a:bodyPr anchor="ctr"/>
            <a:lstStyle/>
            <a:p>
              <a:pPr algn="ctr" eaLnBrk="1" fontAlgn="auto" hangingPunct="1">
                <a:spcBef>
                  <a:spcPts val="0"/>
                </a:spcBef>
                <a:spcAft>
                  <a:spcPts val="0"/>
                </a:spcAft>
                <a:defRPr/>
              </a:pPr>
              <a:endParaRPr lang="en-US" sz="1800" kern="0">
                <a:solidFill>
                  <a:srgbClr val="92D050"/>
                </a:solidFill>
                <a:latin typeface="Calibri"/>
              </a:endParaRPr>
            </a:p>
          </p:txBody>
        </p:sp>
        <p:sp>
          <p:nvSpPr>
            <p:cNvPr id="10" name="Oval 9"/>
            <p:cNvSpPr/>
            <p:nvPr/>
          </p:nvSpPr>
          <p:spPr bwMode="auto">
            <a:xfrm>
              <a:off x="2762780" y="1779763"/>
              <a:ext cx="3314700" cy="3315377"/>
            </a:xfrm>
            <a:prstGeom prst="ellipse">
              <a:avLst/>
            </a:prstGeom>
            <a:solidFill>
              <a:srgbClr val="4F81BD">
                <a:lumMod val="60000"/>
                <a:lumOff val="40000"/>
              </a:srgbClr>
            </a:solidFill>
            <a:ln w="25400" cap="flat" cmpd="sng" algn="ctr">
              <a:no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white"/>
                </a:solidFill>
                <a:latin typeface="Calibri"/>
              </a:endParaRPr>
            </a:p>
          </p:txBody>
        </p:sp>
        <p:cxnSp>
          <p:nvCxnSpPr>
            <p:cNvPr id="11" name="Straight Connector 6"/>
            <p:cNvCxnSpPr>
              <a:cxnSpLocks noChangeShapeType="1"/>
              <a:endCxn id="9" idx="6"/>
            </p:cNvCxnSpPr>
            <p:nvPr/>
          </p:nvCxnSpPr>
          <p:spPr bwMode="auto">
            <a:xfrm>
              <a:off x="6075363" y="3437452"/>
              <a:ext cx="857250" cy="0"/>
            </a:xfrm>
            <a:prstGeom prst="line">
              <a:avLst/>
            </a:prstGeom>
            <a:noFill/>
            <a:ln w="25400" algn="ctr">
              <a:solidFill>
                <a:srgbClr val="FFFFFF"/>
              </a:solidFill>
              <a:round/>
              <a:headEnd/>
              <a:tailEnd/>
            </a:ln>
            <a:extLst>
              <a:ext uri="{909E8E84-426E-40dd-AFC4-6F175D3DCCD1}">
                <a14:hiddenFill xmlns="" xmlns:a14="http://schemas.microsoft.com/office/drawing/2010/main">
                  <a:noFill/>
                </a14:hiddenFill>
              </a:ext>
            </a:extLst>
          </p:spPr>
        </p:cxnSp>
        <p:sp>
          <p:nvSpPr>
            <p:cNvPr id="12" name="Rectangle 11"/>
            <p:cNvSpPr/>
            <p:nvPr/>
          </p:nvSpPr>
          <p:spPr bwMode="auto">
            <a:xfrm>
              <a:off x="2717799" y="1671638"/>
              <a:ext cx="1866901" cy="3532186"/>
            </a:xfrm>
            <a:prstGeom prst="rect">
              <a:avLst/>
            </a:prstGeom>
            <a:solidFill>
              <a:srgbClr val="92D050"/>
            </a:solidFill>
            <a:ln w="25400" cap="flat" cmpd="sng" algn="ctr">
              <a:noFill/>
              <a:prstDash val="solid"/>
            </a:ln>
            <a:effectLst/>
          </p:spPr>
          <p:txBody>
            <a:bodyPr anchor="ctr"/>
            <a:lstStyle/>
            <a:p>
              <a:pPr algn="ctr" eaLnBrk="1" fontAlgn="auto" hangingPunct="1">
                <a:spcBef>
                  <a:spcPts val="0"/>
                </a:spcBef>
                <a:spcAft>
                  <a:spcPts val="0"/>
                </a:spcAft>
                <a:defRPr/>
              </a:pPr>
              <a:endParaRPr lang="en-US" sz="1800" kern="0">
                <a:solidFill>
                  <a:srgbClr val="92D050"/>
                </a:solidFill>
                <a:latin typeface="Calibri"/>
              </a:endParaRPr>
            </a:p>
          </p:txBody>
        </p:sp>
        <p:sp>
          <p:nvSpPr>
            <p:cNvPr id="13" name="Oval 12"/>
            <p:cNvSpPr/>
            <p:nvPr/>
          </p:nvSpPr>
          <p:spPr bwMode="auto">
            <a:xfrm>
              <a:off x="3239030" y="2256110"/>
              <a:ext cx="2362200" cy="2362682"/>
            </a:xfrm>
            <a:prstGeom prst="ellipse">
              <a:avLst/>
            </a:prstGeom>
            <a:solidFill>
              <a:srgbClr val="1F497D">
                <a:lumMod val="60000"/>
                <a:lumOff val="40000"/>
              </a:srgbClr>
            </a:solidFill>
            <a:ln w="25400" cap="flat" cmpd="sng" algn="ctr">
              <a:no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white"/>
                </a:solidFill>
                <a:latin typeface="Calibri"/>
              </a:endParaRPr>
            </a:p>
          </p:txBody>
        </p:sp>
        <p:cxnSp>
          <p:nvCxnSpPr>
            <p:cNvPr id="14" name="Straight Connector 9"/>
            <p:cNvCxnSpPr>
              <a:cxnSpLocks noChangeShapeType="1"/>
              <a:endCxn id="9" idx="1"/>
            </p:cNvCxnSpPr>
            <p:nvPr/>
          </p:nvCxnSpPr>
          <p:spPr bwMode="auto">
            <a:xfrm flipH="1" flipV="1">
              <a:off x="2640013" y="1659088"/>
              <a:ext cx="977900" cy="939992"/>
            </a:xfrm>
            <a:prstGeom prst="line">
              <a:avLst/>
            </a:prstGeom>
            <a:noFill/>
            <a:ln w="25400" algn="ctr">
              <a:solidFill>
                <a:srgbClr val="FFFFFF"/>
              </a:solidFill>
              <a:round/>
              <a:headEnd/>
              <a:tailEnd/>
            </a:ln>
            <a:extLst>
              <a:ext uri="{909E8E84-426E-40dd-AFC4-6F175D3DCCD1}">
                <a14:hiddenFill xmlns="" xmlns:a14="http://schemas.microsoft.com/office/drawing/2010/main">
                  <a:noFill/>
                </a14:hiddenFill>
              </a:ext>
            </a:extLst>
          </p:spPr>
        </p:cxnSp>
        <p:cxnSp>
          <p:nvCxnSpPr>
            <p:cNvPr id="15" name="Straight Connector 10"/>
            <p:cNvCxnSpPr>
              <a:cxnSpLocks noChangeShapeType="1"/>
              <a:endCxn id="9" idx="3"/>
            </p:cNvCxnSpPr>
            <p:nvPr/>
          </p:nvCxnSpPr>
          <p:spPr bwMode="auto">
            <a:xfrm flipH="1">
              <a:off x="2640013" y="4272647"/>
              <a:ext cx="942975" cy="943168"/>
            </a:xfrm>
            <a:prstGeom prst="line">
              <a:avLst/>
            </a:prstGeom>
            <a:noFill/>
            <a:ln w="25400" algn="ctr">
              <a:solidFill>
                <a:srgbClr val="FFFFFF"/>
              </a:solidFill>
              <a:round/>
              <a:headEnd/>
              <a:tailEnd/>
            </a:ln>
            <a:extLst>
              <a:ext uri="{909E8E84-426E-40dd-AFC4-6F175D3DCCD1}">
                <a14:hiddenFill xmlns="" xmlns:a14="http://schemas.microsoft.com/office/drawing/2010/main">
                  <a:noFill/>
                </a14:hiddenFill>
              </a:ext>
            </a:extLst>
          </p:spPr>
        </p:cxnSp>
        <p:cxnSp>
          <p:nvCxnSpPr>
            <p:cNvPr id="16" name="Straight Connector 13"/>
            <p:cNvCxnSpPr>
              <a:cxnSpLocks noChangeShapeType="1"/>
              <a:endCxn id="9" idx="2"/>
            </p:cNvCxnSpPr>
            <p:nvPr/>
          </p:nvCxnSpPr>
          <p:spPr bwMode="auto">
            <a:xfrm flipH="1">
              <a:off x="1903413" y="3437452"/>
              <a:ext cx="1333500" cy="0"/>
            </a:xfrm>
            <a:prstGeom prst="line">
              <a:avLst/>
            </a:prstGeom>
            <a:noFill/>
            <a:ln w="25400" algn="ctr">
              <a:solidFill>
                <a:srgbClr val="FFFFFF"/>
              </a:solidFill>
              <a:round/>
              <a:headEnd/>
              <a:tailEnd/>
            </a:ln>
            <a:extLst>
              <a:ext uri="{909E8E84-426E-40dd-AFC4-6F175D3DCCD1}">
                <a14:hiddenFill xmlns="" xmlns:a14="http://schemas.microsoft.com/office/drawing/2010/main">
                  <a:noFill/>
                </a14:hiddenFill>
              </a:ext>
            </a:extLst>
          </p:spPr>
        </p:cxnSp>
        <p:sp>
          <p:nvSpPr>
            <p:cNvPr id="17" name="TextBox 16"/>
            <p:cNvSpPr txBox="1"/>
            <p:nvPr/>
          </p:nvSpPr>
          <p:spPr bwMode="auto">
            <a:xfrm>
              <a:off x="3380954" y="3156457"/>
              <a:ext cx="2184930" cy="995497"/>
            </a:xfrm>
            <a:prstGeom prst="rect">
              <a:avLst/>
            </a:prstGeom>
            <a:noFill/>
          </p:spPr>
          <p:txBody>
            <a:bodyPr wrap="square">
              <a:spAutoFit/>
            </a:bodyPr>
            <a:lstStyle/>
            <a:p>
              <a:pPr algn="ctr" eaLnBrk="1" fontAlgn="auto" hangingPunct="1">
                <a:spcBef>
                  <a:spcPts val="0"/>
                </a:spcBef>
                <a:spcAft>
                  <a:spcPts val="0"/>
                </a:spcAft>
                <a:defRPr/>
              </a:pPr>
              <a:r>
                <a:rPr lang="en-US" sz="1400" b="1" kern="0" dirty="0" smtClean="0">
                  <a:solidFill>
                    <a:schemeClr val="bg1"/>
                  </a:solidFill>
                  <a:latin typeface="Calibri"/>
                </a:rPr>
                <a:t>Carrières N.-É.</a:t>
              </a:r>
            </a:p>
            <a:p>
              <a:pPr algn="ctr" eaLnBrk="1" fontAlgn="auto" hangingPunct="1">
                <a:spcBef>
                  <a:spcPts val="0"/>
                </a:spcBef>
                <a:spcAft>
                  <a:spcPts val="0"/>
                </a:spcAft>
                <a:defRPr/>
              </a:pPr>
              <a:r>
                <a:rPr lang="en-US" sz="1400" b="1" kern="0" dirty="0" smtClean="0">
                  <a:solidFill>
                    <a:schemeClr val="bg1"/>
                  </a:solidFill>
                  <a:latin typeface="Calibri"/>
                </a:rPr>
                <a:t>promesse de la marque</a:t>
              </a:r>
              <a:endParaRPr lang="en-US" sz="1400" b="1" kern="0" dirty="0">
                <a:solidFill>
                  <a:schemeClr val="bg1"/>
                </a:solidFill>
                <a:latin typeface="Calibri"/>
              </a:endParaRPr>
            </a:p>
          </p:txBody>
        </p:sp>
        <p:sp>
          <p:nvSpPr>
            <p:cNvPr id="18" name="TextBox 12"/>
            <p:cNvSpPr txBox="1">
              <a:spLocks noChangeArrowheads="1"/>
            </p:cNvSpPr>
            <p:nvPr/>
          </p:nvSpPr>
          <p:spPr bwMode="auto">
            <a:xfrm>
              <a:off x="1903414" y="2487613"/>
              <a:ext cx="1423987" cy="622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auto" hangingPunct="1">
                <a:spcBef>
                  <a:spcPct val="0"/>
                </a:spcBef>
                <a:spcAft>
                  <a:spcPts val="0"/>
                </a:spcAft>
                <a:buFont typeface="Arial" charset="0"/>
                <a:buNone/>
                <a:defRPr/>
              </a:pPr>
              <a:r>
                <a:rPr lang="en-US" altLang="en-US" sz="1200" b="1" kern="0" dirty="0" smtClean="0">
                  <a:solidFill>
                    <a:prstClr val="white"/>
                  </a:solidFill>
                  <a:cs typeface="Arial" charset="0"/>
                </a:rPr>
                <a:t>sources de financement</a:t>
              </a:r>
            </a:p>
          </p:txBody>
        </p:sp>
        <p:sp>
          <p:nvSpPr>
            <p:cNvPr id="19" name="TextBox 13"/>
            <p:cNvSpPr txBox="1">
              <a:spLocks noChangeArrowheads="1"/>
            </p:cNvSpPr>
            <p:nvPr/>
          </p:nvSpPr>
          <p:spPr bwMode="auto">
            <a:xfrm>
              <a:off x="1903414" y="3956050"/>
              <a:ext cx="1487487" cy="373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auto">
                <a:spcAft>
                  <a:spcPts val="0"/>
                </a:spcAft>
                <a:buFont typeface="Arial" charset="0"/>
                <a:buNone/>
                <a:defRPr/>
              </a:pPr>
              <a:r>
                <a:rPr lang="en-US" altLang="en-US" sz="1200" b="1" kern="0" dirty="0" smtClean="0">
                  <a:solidFill>
                    <a:prstClr val="white"/>
                  </a:solidFill>
                  <a:cs typeface="Arial" charset="0"/>
                </a:rPr>
                <a:t>gouvernement</a:t>
              </a:r>
            </a:p>
          </p:txBody>
        </p:sp>
        <p:sp>
          <p:nvSpPr>
            <p:cNvPr id="20" name="TextBox 1"/>
            <p:cNvSpPr txBox="1">
              <a:spLocks noChangeArrowheads="1"/>
            </p:cNvSpPr>
            <p:nvPr/>
          </p:nvSpPr>
          <p:spPr bwMode="auto">
            <a:xfrm>
              <a:off x="4004205" y="1128712"/>
              <a:ext cx="1597025" cy="622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auto" hangingPunct="1">
                <a:spcBef>
                  <a:spcPct val="0"/>
                </a:spcBef>
                <a:spcAft>
                  <a:spcPts val="0"/>
                </a:spcAft>
                <a:buFont typeface="Arial" charset="0"/>
                <a:buNone/>
                <a:defRPr/>
              </a:pPr>
              <a:r>
                <a:rPr lang="en-US" altLang="en-US" sz="1200" b="1" kern="0" dirty="0" smtClean="0">
                  <a:solidFill>
                    <a:prstClr val="white"/>
                  </a:solidFill>
                  <a:cs typeface="Arial" charset="0"/>
                </a:rPr>
                <a:t>entreprises</a:t>
              </a:r>
              <a:endParaRPr lang="en-US" sz="1200" kern="0" dirty="0" smtClean="0">
                <a:solidFill>
                  <a:prstClr val="black"/>
                </a:solidFill>
                <a:cs typeface="Arial" charset="0"/>
              </a:endParaRPr>
            </a:p>
            <a:p>
              <a:pPr eaLnBrk="1" fontAlgn="auto" hangingPunct="1">
                <a:spcBef>
                  <a:spcPct val="0"/>
                </a:spcBef>
                <a:spcAft>
                  <a:spcPts val="0"/>
                </a:spcAft>
                <a:buFontTx/>
                <a:buNone/>
                <a:defRPr/>
              </a:pPr>
              <a:r>
                <a:rPr lang="en-US" altLang="en-US" sz="1200" b="1" kern="0" dirty="0" smtClean="0">
                  <a:solidFill>
                    <a:prstClr val="white"/>
                  </a:solidFill>
                  <a:cs typeface="Arial" charset="0"/>
                </a:rPr>
                <a:t> </a:t>
              </a:r>
            </a:p>
          </p:txBody>
        </p:sp>
        <p:sp>
          <p:nvSpPr>
            <p:cNvPr id="21" name="TextBox 10"/>
            <p:cNvSpPr txBox="1">
              <a:spLocks noChangeArrowheads="1"/>
            </p:cNvSpPr>
            <p:nvPr/>
          </p:nvSpPr>
          <p:spPr bwMode="auto">
            <a:xfrm>
              <a:off x="3582989" y="5243617"/>
              <a:ext cx="2003425" cy="622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auto">
                <a:spcAft>
                  <a:spcPts val="0"/>
                </a:spcAft>
                <a:buFont typeface="Arial" charset="0"/>
                <a:buNone/>
                <a:defRPr/>
              </a:pPr>
              <a:r>
                <a:rPr lang="en-US" altLang="en-US" sz="1200" b="1" kern="0" dirty="0" smtClean="0">
                  <a:solidFill>
                    <a:prstClr val="white"/>
                  </a:solidFill>
                  <a:cs typeface="Arial" charset="0"/>
                </a:rPr>
                <a:t>population néo-écossaise</a:t>
              </a:r>
            </a:p>
          </p:txBody>
        </p:sp>
        <p:sp>
          <p:nvSpPr>
            <p:cNvPr id="22" name="TextBox 17"/>
            <p:cNvSpPr txBox="1">
              <a:spLocks noChangeArrowheads="1"/>
            </p:cNvSpPr>
            <p:nvPr/>
          </p:nvSpPr>
          <p:spPr bwMode="auto">
            <a:xfrm rot="3316411">
              <a:off x="4696173" y="2211629"/>
              <a:ext cx="1440364" cy="351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1200" b="1" kern="0" dirty="0" smtClean="0">
                  <a:solidFill>
                    <a:prstClr val="white"/>
                  </a:solidFill>
                  <a:cs typeface="Arial" charset="0"/>
                </a:rPr>
                <a:t>Prestataires</a:t>
              </a:r>
            </a:p>
          </p:txBody>
        </p:sp>
        <p:sp>
          <p:nvSpPr>
            <p:cNvPr id="23" name="TextBox 3"/>
            <p:cNvSpPr txBox="1">
              <a:spLocks noChangeArrowheads="1"/>
            </p:cNvSpPr>
            <p:nvPr/>
          </p:nvSpPr>
          <p:spPr bwMode="auto">
            <a:xfrm rot="5400000">
              <a:off x="5147346" y="3243911"/>
              <a:ext cx="1219200" cy="351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1200" b="1" kern="0" dirty="0" smtClean="0">
                  <a:solidFill>
                    <a:prstClr val="white"/>
                  </a:solidFill>
                  <a:cs typeface="Arial" charset="0"/>
                </a:rPr>
                <a:t>de services</a:t>
              </a:r>
            </a:p>
          </p:txBody>
        </p:sp>
        <p:sp>
          <p:nvSpPr>
            <p:cNvPr id="24" name="TextBox 16"/>
            <p:cNvSpPr txBox="1">
              <a:spLocks noChangeArrowheads="1"/>
            </p:cNvSpPr>
            <p:nvPr/>
          </p:nvSpPr>
          <p:spPr bwMode="auto">
            <a:xfrm rot="7529573">
              <a:off x="4752427" y="4225839"/>
              <a:ext cx="1219200" cy="351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1200" b="1" kern="0" dirty="0" smtClean="0">
                  <a:solidFill>
                    <a:prstClr val="white"/>
                  </a:solidFill>
                  <a:cs typeface="Arial" charset="0"/>
                </a:rPr>
                <a:t>externes</a:t>
              </a:r>
            </a:p>
          </p:txBody>
        </p:sp>
      </p:grpSp>
      <p:sp>
        <p:nvSpPr>
          <p:cNvPr id="25" name="TextBox 3"/>
          <p:cNvSpPr txBox="1">
            <a:spLocks noChangeArrowheads="1"/>
          </p:cNvSpPr>
          <p:nvPr/>
        </p:nvSpPr>
        <p:spPr bwMode="auto">
          <a:xfrm>
            <a:off x="3848945" y="2678643"/>
            <a:ext cx="1325843"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85000"/>
              </a:lnSpc>
              <a:spcBef>
                <a:spcPct val="40000"/>
              </a:spcBef>
              <a:spcAft>
                <a:spcPts val="600"/>
              </a:spcAft>
              <a:buFont typeface="Arial" charset="0"/>
              <a:buChar char="•"/>
              <a:defRPr sz="2800">
                <a:solidFill>
                  <a:schemeClr val="tx1"/>
                </a:solidFill>
                <a:latin typeface="Tahoma" charset="0"/>
                <a:ea typeface="Geneva" charset="0"/>
                <a:cs typeface="Tahoma" charset="0"/>
              </a:defRPr>
            </a:lvl1pPr>
            <a:lvl2pPr marL="742950" indent="-285750">
              <a:lnSpc>
                <a:spcPct val="85000"/>
              </a:lnSpc>
              <a:spcBef>
                <a:spcPct val="20000"/>
              </a:spcBef>
              <a:buChar char="–"/>
              <a:defRPr sz="2400">
                <a:solidFill>
                  <a:schemeClr val="tx1"/>
                </a:solidFill>
                <a:latin typeface="Tahoma" charset="0"/>
                <a:ea typeface="Geneva" charset="0"/>
                <a:cs typeface="Tahoma" charset="0"/>
              </a:defRPr>
            </a:lvl2pPr>
            <a:lvl3pPr marL="1143000" indent="-228600">
              <a:lnSpc>
                <a:spcPct val="85000"/>
              </a:lnSpc>
              <a:spcBef>
                <a:spcPct val="20000"/>
              </a:spcBef>
              <a:buChar char="•"/>
              <a:defRPr sz="2400">
                <a:solidFill>
                  <a:schemeClr val="tx1"/>
                </a:solidFill>
                <a:latin typeface="Tahoma" charset="0"/>
                <a:ea typeface="ＭＳ Ｐゴシック" charset="-128"/>
                <a:cs typeface="Tahoma" charset="0"/>
              </a:defRPr>
            </a:lvl3pPr>
            <a:lvl4pPr marL="1600200" indent="-228600">
              <a:spcBef>
                <a:spcPct val="20000"/>
              </a:spcBef>
              <a:buChar char="–"/>
              <a:defRPr sz="2200">
                <a:solidFill>
                  <a:schemeClr val="tx1"/>
                </a:solidFill>
                <a:latin typeface="Tahoma" charset="0"/>
                <a:ea typeface="ＭＳ Ｐゴシック" charset="-128"/>
                <a:cs typeface="Tahoma" charset="0"/>
              </a:defRPr>
            </a:lvl4pPr>
            <a:lvl5pPr marL="2057400" indent="-228600">
              <a:spcBef>
                <a:spcPct val="20000"/>
              </a:spcBef>
              <a:buChar char="»"/>
              <a:defRPr sz="2200">
                <a:solidFill>
                  <a:schemeClr val="tx1"/>
                </a:solidFill>
                <a:latin typeface="Tahoma" charset="0"/>
                <a:ea typeface="ヒラギノ角ゴ Pro W3" charset="-128"/>
                <a:cs typeface="Tahoma" charset="0"/>
              </a:defRPr>
            </a:lvl5pPr>
            <a:lvl6pPr marL="2514600" indent="-228600" eaLnBrk="0" fontAlgn="base" hangingPunct="0">
              <a:spcBef>
                <a:spcPct val="20000"/>
              </a:spcBef>
              <a:spcAft>
                <a:spcPct val="0"/>
              </a:spcAft>
              <a:buChar char="»"/>
              <a:defRPr sz="2200">
                <a:solidFill>
                  <a:schemeClr val="tx1"/>
                </a:solidFill>
                <a:latin typeface="Tahoma" charset="0"/>
                <a:ea typeface="ヒラギノ角ゴ Pro W3" charset="-128"/>
                <a:cs typeface="Tahoma" charset="0"/>
              </a:defRPr>
            </a:lvl6pPr>
            <a:lvl7pPr marL="2971800" indent="-228600" eaLnBrk="0" fontAlgn="base" hangingPunct="0">
              <a:spcBef>
                <a:spcPct val="20000"/>
              </a:spcBef>
              <a:spcAft>
                <a:spcPct val="0"/>
              </a:spcAft>
              <a:buChar char="»"/>
              <a:defRPr sz="2200">
                <a:solidFill>
                  <a:schemeClr val="tx1"/>
                </a:solidFill>
                <a:latin typeface="Tahoma" charset="0"/>
                <a:ea typeface="ヒラギノ角ゴ Pro W3" charset="-128"/>
                <a:cs typeface="Tahoma" charset="0"/>
              </a:defRPr>
            </a:lvl7pPr>
            <a:lvl8pPr marL="3429000" indent="-228600" eaLnBrk="0" fontAlgn="base" hangingPunct="0">
              <a:spcBef>
                <a:spcPct val="20000"/>
              </a:spcBef>
              <a:spcAft>
                <a:spcPct val="0"/>
              </a:spcAft>
              <a:buChar char="»"/>
              <a:defRPr sz="2200">
                <a:solidFill>
                  <a:schemeClr val="tx1"/>
                </a:solidFill>
                <a:latin typeface="Tahoma" charset="0"/>
                <a:ea typeface="ヒラギノ角ゴ Pro W3" charset="-128"/>
                <a:cs typeface="Tahoma" charset="0"/>
              </a:defRPr>
            </a:lvl8pPr>
            <a:lvl9pPr marL="3886200" indent="-228600" eaLnBrk="0" fontAlgn="base" hangingPunct="0">
              <a:spcBef>
                <a:spcPct val="20000"/>
              </a:spcBef>
              <a:spcAft>
                <a:spcPct val="0"/>
              </a:spcAft>
              <a:buChar char="»"/>
              <a:defRPr sz="2200">
                <a:solidFill>
                  <a:schemeClr val="tx1"/>
                </a:solidFill>
                <a:latin typeface="Tahoma" charset="0"/>
                <a:ea typeface="ヒラギノ角ゴ Pro W3" charset="-128"/>
                <a:cs typeface="Tahoma" charset="0"/>
              </a:defRPr>
            </a:lvl9pPr>
          </a:lstStyle>
          <a:p>
            <a:pPr>
              <a:lnSpc>
                <a:spcPct val="100000"/>
              </a:lnSpc>
              <a:spcBef>
                <a:spcPct val="0"/>
              </a:spcBef>
              <a:spcAft>
                <a:spcPct val="0"/>
              </a:spcAft>
              <a:buFontTx/>
              <a:buNone/>
            </a:pPr>
            <a:r>
              <a:rPr lang="en-US" altLang="en-US" sz="2000" dirty="0">
                <a:latin typeface="Arial" charset="0"/>
                <a:ea typeface="ヒラギノ角ゴ Pro W3" charset="-128"/>
                <a:cs typeface="Arial" charset="0"/>
              </a:rPr>
              <a:t>côté de la demande</a:t>
            </a:r>
          </a:p>
        </p:txBody>
      </p:sp>
      <p:sp>
        <p:nvSpPr>
          <p:cNvPr id="26" name="TextBox 25"/>
          <p:cNvSpPr txBox="1">
            <a:spLocks noChangeArrowheads="1"/>
          </p:cNvSpPr>
          <p:nvPr/>
        </p:nvSpPr>
        <p:spPr bwMode="auto">
          <a:xfrm>
            <a:off x="3848945" y="3972075"/>
            <a:ext cx="1485426"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85000"/>
              </a:lnSpc>
              <a:spcBef>
                <a:spcPct val="40000"/>
              </a:spcBef>
              <a:spcAft>
                <a:spcPts val="600"/>
              </a:spcAft>
              <a:buFont typeface="Arial" charset="0"/>
              <a:buChar char="•"/>
              <a:defRPr sz="2800">
                <a:solidFill>
                  <a:schemeClr val="tx1"/>
                </a:solidFill>
                <a:latin typeface="Tahoma" charset="0"/>
                <a:ea typeface="Geneva" charset="0"/>
                <a:cs typeface="Tahoma" charset="0"/>
              </a:defRPr>
            </a:lvl1pPr>
            <a:lvl2pPr marL="742950" indent="-285750">
              <a:lnSpc>
                <a:spcPct val="85000"/>
              </a:lnSpc>
              <a:spcBef>
                <a:spcPct val="20000"/>
              </a:spcBef>
              <a:buChar char="–"/>
              <a:defRPr sz="2400">
                <a:solidFill>
                  <a:schemeClr val="tx1"/>
                </a:solidFill>
                <a:latin typeface="Tahoma" charset="0"/>
                <a:ea typeface="Geneva" charset="0"/>
                <a:cs typeface="Tahoma" charset="0"/>
              </a:defRPr>
            </a:lvl2pPr>
            <a:lvl3pPr marL="1143000" indent="-228600">
              <a:lnSpc>
                <a:spcPct val="85000"/>
              </a:lnSpc>
              <a:spcBef>
                <a:spcPct val="20000"/>
              </a:spcBef>
              <a:buChar char="•"/>
              <a:defRPr sz="2400">
                <a:solidFill>
                  <a:schemeClr val="tx1"/>
                </a:solidFill>
                <a:latin typeface="Tahoma" charset="0"/>
                <a:ea typeface="ＭＳ Ｐゴシック" charset="-128"/>
                <a:cs typeface="Tahoma" charset="0"/>
              </a:defRPr>
            </a:lvl3pPr>
            <a:lvl4pPr marL="1600200" indent="-228600">
              <a:spcBef>
                <a:spcPct val="20000"/>
              </a:spcBef>
              <a:buChar char="–"/>
              <a:defRPr sz="2200">
                <a:solidFill>
                  <a:schemeClr val="tx1"/>
                </a:solidFill>
                <a:latin typeface="Tahoma" charset="0"/>
                <a:ea typeface="ＭＳ Ｐゴシック" charset="-128"/>
                <a:cs typeface="Tahoma" charset="0"/>
              </a:defRPr>
            </a:lvl4pPr>
            <a:lvl5pPr marL="2057400" indent="-228600">
              <a:spcBef>
                <a:spcPct val="20000"/>
              </a:spcBef>
              <a:buChar char="»"/>
              <a:defRPr sz="2200">
                <a:solidFill>
                  <a:schemeClr val="tx1"/>
                </a:solidFill>
                <a:latin typeface="Tahoma" charset="0"/>
                <a:ea typeface="ヒラギノ角ゴ Pro W3" charset="-128"/>
                <a:cs typeface="Tahoma" charset="0"/>
              </a:defRPr>
            </a:lvl5pPr>
            <a:lvl6pPr marL="2514600" indent="-228600" eaLnBrk="0" fontAlgn="base" hangingPunct="0">
              <a:spcBef>
                <a:spcPct val="20000"/>
              </a:spcBef>
              <a:spcAft>
                <a:spcPct val="0"/>
              </a:spcAft>
              <a:buChar char="»"/>
              <a:defRPr sz="2200">
                <a:solidFill>
                  <a:schemeClr val="tx1"/>
                </a:solidFill>
                <a:latin typeface="Tahoma" charset="0"/>
                <a:ea typeface="ヒラギノ角ゴ Pro W3" charset="-128"/>
                <a:cs typeface="Tahoma" charset="0"/>
              </a:defRPr>
            </a:lvl6pPr>
            <a:lvl7pPr marL="2971800" indent="-228600" eaLnBrk="0" fontAlgn="base" hangingPunct="0">
              <a:spcBef>
                <a:spcPct val="20000"/>
              </a:spcBef>
              <a:spcAft>
                <a:spcPct val="0"/>
              </a:spcAft>
              <a:buChar char="»"/>
              <a:defRPr sz="2200">
                <a:solidFill>
                  <a:schemeClr val="tx1"/>
                </a:solidFill>
                <a:latin typeface="Tahoma" charset="0"/>
                <a:ea typeface="ヒラギノ角ゴ Pro W3" charset="-128"/>
                <a:cs typeface="Tahoma" charset="0"/>
              </a:defRPr>
            </a:lvl7pPr>
            <a:lvl8pPr marL="3429000" indent="-228600" eaLnBrk="0" fontAlgn="base" hangingPunct="0">
              <a:spcBef>
                <a:spcPct val="20000"/>
              </a:spcBef>
              <a:spcAft>
                <a:spcPct val="0"/>
              </a:spcAft>
              <a:buChar char="»"/>
              <a:defRPr sz="2200">
                <a:solidFill>
                  <a:schemeClr val="tx1"/>
                </a:solidFill>
                <a:latin typeface="Tahoma" charset="0"/>
                <a:ea typeface="ヒラギノ角ゴ Pro W3" charset="-128"/>
                <a:cs typeface="Tahoma" charset="0"/>
              </a:defRPr>
            </a:lvl8pPr>
            <a:lvl9pPr marL="3886200" indent="-228600" eaLnBrk="0" fontAlgn="base" hangingPunct="0">
              <a:spcBef>
                <a:spcPct val="20000"/>
              </a:spcBef>
              <a:spcAft>
                <a:spcPct val="0"/>
              </a:spcAft>
              <a:buChar char="»"/>
              <a:defRPr sz="2200">
                <a:solidFill>
                  <a:schemeClr val="tx1"/>
                </a:solidFill>
                <a:latin typeface="Tahoma" charset="0"/>
                <a:ea typeface="ヒラギノ角ゴ Pro W3" charset="-128"/>
                <a:cs typeface="Tahoma" charset="0"/>
              </a:defRPr>
            </a:lvl9pPr>
          </a:lstStyle>
          <a:p>
            <a:pPr>
              <a:lnSpc>
                <a:spcPct val="100000"/>
              </a:lnSpc>
              <a:spcBef>
                <a:spcPct val="0"/>
              </a:spcBef>
              <a:spcAft>
                <a:spcPct val="0"/>
              </a:spcAft>
              <a:buFontTx/>
              <a:buNone/>
            </a:pPr>
            <a:r>
              <a:rPr lang="en-US" altLang="en-US" sz="2000" dirty="0">
                <a:latin typeface="Arial" charset="0"/>
                <a:ea typeface="ヒラギノ角ゴ Pro W3" charset="-128"/>
                <a:cs typeface="Arial" charset="0"/>
              </a:rPr>
              <a:t>côté de l’offre</a:t>
            </a:r>
          </a:p>
        </p:txBody>
      </p:sp>
      <p:sp>
        <p:nvSpPr>
          <p:cNvPr id="27" name="Content Placeholder 2"/>
          <p:cNvSpPr txBox="1">
            <a:spLocks/>
          </p:cNvSpPr>
          <p:nvPr/>
        </p:nvSpPr>
        <p:spPr>
          <a:xfrm>
            <a:off x="4917210" y="4971149"/>
            <a:ext cx="3625145" cy="130007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charset="0"/>
              <a:buNone/>
              <a:defRPr/>
            </a:pPr>
            <a:r>
              <a:rPr lang="en-US" altLang="en-US" sz="1400" dirty="0">
                <a:solidFill>
                  <a:schemeClr val="tx2"/>
                </a:solidFill>
                <a:latin typeface="Tahoma" charset="0"/>
                <a:ea typeface="Geneva" charset="0"/>
                <a:cs typeface="Tahoma" charset="0"/>
              </a:rPr>
              <a:t>L’</a:t>
            </a:r>
            <a:r>
              <a:rPr lang="en-US" altLang="en-US" sz="1400" dirty="0" smtClean="0">
                <a:solidFill>
                  <a:srgbClr val="006BB6"/>
                </a:solidFill>
                <a:effectLst>
                  <a:outerShdw blurRad="38100" dist="38100" dir="2700000" algn="tl">
                    <a:srgbClr val="000000">
                      <a:alpha val="43137"/>
                    </a:srgbClr>
                  </a:outerShdw>
                </a:effectLst>
                <a:latin typeface="Tahoma" charset="0"/>
                <a:ea typeface="Geneva" charset="0"/>
                <a:cs typeface="Tahoma" charset="0"/>
              </a:rPr>
              <a:t>étudiant </a:t>
            </a:r>
            <a:r>
              <a:rPr lang="en-US" altLang="en-US" sz="1400" dirty="0">
                <a:solidFill>
                  <a:schemeClr val="tx2"/>
                </a:solidFill>
                <a:latin typeface="Tahoma" charset="0"/>
                <a:ea typeface="Geneva" charset="0"/>
                <a:cs typeface="Tahoma" charset="0"/>
              </a:rPr>
              <a:t>a le sentiment d’être mieux équipé pour tracer son propre parcours professionnel. Le </a:t>
            </a:r>
            <a:r>
              <a:rPr lang="en-US" altLang="en-US" sz="1400" dirty="0" smtClean="0">
                <a:solidFill>
                  <a:srgbClr val="006BB6"/>
                </a:solidFill>
                <a:effectLst>
                  <a:outerShdw blurRad="38100" dist="38100" dir="2700000" algn="tl">
                    <a:srgbClr val="000000">
                      <a:alpha val="43137"/>
                    </a:srgbClr>
                  </a:outerShdw>
                </a:effectLst>
                <a:latin typeface="Tahoma" charset="0"/>
                <a:ea typeface="Geneva" charset="0"/>
                <a:cs typeface="Tahoma" charset="0"/>
              </a:rPr>
              <a:t>parent</a:t>
            </a:r>
            <a:r>
              <a:rPr lang="en-US" altLang="en-US" sz="1400" dirty="0" smtClean="0">
                <a:solidFill>
                  <a:srgbClr val="006BB6"/>
                </a:solidFill>
                <a:latin typeface="Tahoma" charset="0"/>
                <a:ea typeface="Geneva" charset="0"/>
                <a:cs typeface="Tahoma" charset="0"/>
              </a:rPr>
              <a:t> </a:t>
            </a:r>
            <a:r>
              <a:rPr lang="en-US" altLang="en-US" sz="1400" dirty="0" smtClean="0">
                <a:solidFill>
                  <a:schemeClr val="tx2"/>
                </a:solidFill>
                <a:latin typeface="Tahoma" charset="0"/>
                <a:ea typeface="Geneva" charset="0"/>
                <a:cs typeface="Tahoma" charset="0"/>
              </a:rPr>
              <a:t>sait quoi faire pour l’aider.</a:t>
            </a:r>
          </a:p>
        </p:txBody>
      </p:sp>
      <p:sp>
        <p:nvSpPr>
          <p:cNvPr id="28" name="TextBox 27"/>
          <p:cNvSpPr txBox="1"/>
          <p:nvPr/>
        </p:nvSpPr>
        <p:spPr>
          <a:xfrm>
            <a:off x="5174788" y="3440696"/>
            <a:ext cx="2873393" cy="1367041"/>
          </a:xfrm>
          <a:prstGeom prst="rect">
            <a:avLst/>
          </a:prstGeom>
          <a:noFill/>
        </p:spPr>
        <p:txBody>
          <a:bodyPr wrap="square" rtlCol="0">
            <a:spAutoFit/>
          </a:bodyPr>
          <a:lstStyle/>
          <a:p>
            <a:pPr>
              <a:lnSpc>
                <a:spcPct val="150000"/>
              </a:lnSpc>
              <a:spcAft>
                <a:spcPts val="600"/>
              </a:spcAft>
              <a:defRPr/>
            </a:pPr>
            <a:r>
              <a:rPr lang="en-US" altLang="en-US" sz="1400" kern="0" dirty="0">
                <a:solidFill>
                  <a:schemeClr val="tx2"/>
                </a:solidFill>
                <a:latin typeface="Tahoma" charset="0"/>
                <a:ea typeface="Geneva" charset="0"/>
                <a:cs typeface="Tahoma" charset="0"/>
              </a:rPr>
              <a:t>Lorsqu’un </a:t>
            </a:r>
            <a:r>
              <a:rPr lang="en-US" altLang="en-US" sz="1400" dirty="0">
                <a:solidFill>
                  <a:srgbClr val="006BB6"/>
                </a:solidFill>
                <a:effectLst>
                  <a:outerShdw blurRad="38100" dist="38100" dir="2700000" algn="tl">
                    <a:srgbClr val="000000">
                      <a:alpha val="43137"/>
                    </a:srgbClr>
                  </a:outerShdw>
                </a:effectLst>
                <a:latin typeface="Tahoma" charset="0"/>
                <a:ea typeface="Geneva" charset="0"/>
                <a:cs typeface="Tahoma" charset="0"/>
              </a:rPr>
              <a:t>chercheur d’emploi </a:t>
            </a:r>
            <a:r>
              <a:rPr lang="en-US" altLang="en-US" sz="1400" dirty="0">
                <a:solidFill>
                  <a:schemeClr val="tx2"/>
                </a:solidFill>
                <a:latin typeface="Tahoma" charset="0"/>
                <a:ea typeface="Geneva" charset="0"/>
                <a:cs typeface="Tahoma" charset="0"/>
              </a:rPr>
              <a:t>recherche des services d’emploi de qualité, il sait où aller et quoi faire.</a:t>
            </a:r>
            <a:endParaRPr lang="en-US" sz="1400" dirty="0"/>
          </a:p>
        </p:txBody>
      </p:sp>
      <p:sp>
        <p:nvSpPr>
          <p:cNvPr id="29" name="Content Placeholder 2"/>
          <p:cNvSpPr txBox="1">
            <a:spLocks/>
          </p:cNvSpPr>
          <p:nvPr/>
        </p:nvSpPr>
        <p:spPr bwMode="auto">
          <a:xfrm>
            <a:off x="5676301" y="1518950"/>
            <a:ext cx="3266446" cy="176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92100" indent="-292100" algn="l" rtl="0" eaLnBrk="0" fontAlgn="base" hangingPunct="0">
              <a:lnSpc>
                <a:spcPct val="85000"/>
              </a:lnSpc>
              <a:spcBef>
                <a:spcPct val="40000"/>
              </a:spcBef>
              <a:spcAft>
                <a:spcPts val="600"/>
              </a:spcAft>
              <a:buFont typeface="Arial" charset="0"/>
              <a:buChar char="•"/>
              <a:defRPr sz="2800" b="0" i="0" baseline="0">
                <a:solidFill>
                  <a:schemeClr val="tx1"/>
                </a:solidFill>
                <a:latin typeface="Tahoma"/>
                <a:ea typeface="Geneva" pitchFamily="-65" charset="-128"/>
                <a:cs typeface="Tahoma"/>
              </a:defRPr>
            </a:lvl1pPr>
            <a:lvl2pPr marL="742950" indent="-285750" algn="l" rtl="0" eaLnBrk="0" fontAlgn="base" hangingPunct="0">
              <a:lnSpc>
                <a:spcPct val="85000"/>
              </a:lnSpc>
              <a:spcBef>
                <a:spcPct val="20000"/>
              </a:spcBef>
              <a:spcAft>
                <a:spcPct val="0"/>
              </a:spcAft>
              <a:buChar char="–"/>
              <a:defRPr sz="2400" b="0" i="0" baseline="0">
                <a:solidFill>
                  <a:schemeClr val="tx1"/>
                </a:solidFill>
                <a:latin typeface="Tahoma"/>
                <a:ea typeface="Geneva" charset="-128"/>
                <a:cs typeface="Tahoma"/>
              </a:defRPr>
            </a:lvl2pPr>
            <a:lvl3pPr marL="1143000" indent="-228600" algn="l" rtl="0" eaLnBrk="0" fontAlgn="base" hangingPunct="0">
              <a:lnSpc>
                <a:spcPct val="85000"/>
              </a:lnSpc>
              <a:spcBef>
                <a:spcPct val="20000"/>
              </a:spcBef>
              <a:spcAft>
                <a:spcPct val="0"/>
              </a:spcAft>
              <a:buChar char="•"/>
              <a:defRPr sz="2400" b="0" i="0">
                <a:solidFill>
                  <a:schemeClr val="tx1"/>
                </a:solidFill>
                <a:latin typeface="Tahoma"/>
                <a:ea typeface="ＭＳ Ｐゴシック" pitchFamily="-112" charset="-128"/>
                <a:cs typeface="Tahoma"/>
              </a:defRPr>
            </a:lvl3pPr>
            <a:lvl4pPr marL="1600200" indent="-228600" algn="l" rtl="0" eaLnBrk="0" fontAlgn="base" hangingPunct="0">
              <a:spcBef>
                <a:spcPct val="20000"/>
              </a:spcBef>
              <a:spcAft>
                <a:spcPct val="0"/>
              </a:spcAft>
              <a:buChar char="–"/>
              <a:defRPr sz="2200" b="0" i="0">
                <a:solidFill>
                  <a:schemeClr val="tx1"/>
                </a:solidFill>
                <a:latin typeface="Tahoma"/>
                <a:ea typeface="ＭＳ Ｐゴシック" pitchFamily="-112" charset="-128"/>
                <a:cs typeface="Tahoma"/>
              </a:defRPr>
            </a:lvl4pPr>
            <a:lvl5pPr marL="2057400" indent="-228600" algn="l" rtl="0" eaLnBrk="0" fontAlgn="base" hangingPunct="0">
              <a:spcBef>
                <a:spcPct val="20000"/>
              </a:spcBef>
              <a:spcAft>
                <a:spcPct val="0"/>
              </a:spcAft>
              <a:buChar char="»"/>
              <a:defRPr sz="2200" b="0" i="0">
                <a:solidFill>
                  <a:schemeClr val="tx1"/>
                </a:solidFill>
                <a:latin typeface="Tahoma"/>
                <a:ea typeface="ヒラギノ角ゴ Pro W3" charset="-128"/>
                <a:cs typeface="Tahoma"/>
              </a:defRPr>
            </a:lvl5pPr>
            <a:lvl6pPr marL="2514600" indent="-228600" algn="l" rtl="0" eaLnBrk="0" fontAlgn="base" hangingPunct="0">
              <a:spcBef>
                <a:spcPct val="20000"/>
              </a:spcBef>
              <a:spcAft>
                <a:spcPct val="0"/>
              </a:spcAft>
              <a:buChar char="»"/>
              <a:defRPr sz="2200">
                <a:solidFill>
                  <a:schemeClr val="tx1"/>
                </a:solidFill>
                <a:latin typeface="+mn-lt"/>
                <a:ea typeface="Geneva" charset="-128"/>
              </a:defRPr>
            </a:lvl6pPr>
            <a:lvl7pPr marL="2971800" indent="-228600" algn="l" rtl="0" eaLnBrk="0" fontAlgn="base" hangingPunct="0">
              <a:spcBef>
                <a:spcPct val="20000"/>
              </a:spcBef>
              <a:spcAft>
                <a:spcPct val="0"/>
              </a:spcAft>
              <a:buChar char="»"/>
              <a:defRPr sz="2200">
                <a:solidFill>
                  <a:schemeClr val="tx1"/>
                </a:solidFill>
                <a:latin typeface="+mn-lt"/>
                <a:ea typeface="Geneva" charset="-128"/>
              </a:defRPr>
            </a:lvl7pPr>
            <a:lvl8pPr marL="3429000" indent="-228600" algn="l" rtl="0" eaLnBrk="0" fontAlgn="base" hangingPunct="0">
              <a:spcBef>
                <a:spcPct val="20000"/>
              </a:spcBef>
              <a:spcAft>
                <a:spcPct val="0"/>
              </a:spcAft>
              <a:buChar char="»"/>
              <a:defRPr sz="2200">
                <a:solidFill>
                  <a:schemeClr val="tx1"/>
                </a:solidFill>
                <a:latin typeface="+mn-lt"/>
                <a:ea typeface="Geneva" charset="-128"/>
              </a:defRPr>
            </a:lvl8pPr>
            <a:lvl9pPr marL="3886200" indent="-228600" algn="l" rtl="0" eaLnBrk="0" fontAlgn="base" hangingPunct="0">
              <a:spcBef>
                <a:spcPct val="20000"/>
              </a:spcBef>
              <a:spcAft>
                <a:spcPct val="0"/>
              </a:spcAft>
              <a:buChar char="»"/>
              <a:defRPr sz="2200">
                <a:solidFill>
                  <a:schemeClr val="tx1"/>
                </a:solidFill>
                <a:latin typeface="+mn-lt"/>
                <a:ea typeface="Geneva" charset="-128"/>
              </a:defRPr>
            </a:lvl9pPr>
          </a:lstStyle>
          <a:p>
            <a:pPr marL="0" indent="0">
              <a:lnSpc>
                <a:spcPct val="150000"/>
              </a:lnSpc>
              <a:spcBef>
                <a:spcPts val="0"/>
              </a:spcBef>
              <a:buNone/>
              <a:defRPr/>
            </a:pPr>
            <a:r>
              <a:rPr lang="en-US" altLang="en-US" sz="1400" kern="0" dirty="0" smtClean="0">
                <a:solidFill>
                  <a:schemeClr val="tx2"/>
                </a:solidFill>
                <a:latin typeface="Tahoma" charset="0"/>
                <a:ea typeface="Geneva" charset="0"/>
                <a:cs typeface="Tahoma" charset="0"/>
              </a:rPr>
              <a:t>Lorsque le </a:t>
            </a:r>
            <a:r>
              <a:rPr lang="en-US" altLang="en-US" sz="1400" kern="0" dirty="0" smtClean="0">
                <a:solidFill>
                  <a:srgbClr val="006BB6"/>
                </a:solidFill>
                <a:effectLst>
                  <a:outerShdw blurRad="38100" dist="38100" dir="2700000" algn="tl">
                    <a:srgbClr val="000000">
                      <a:alpha val="43137"/>
                    </a:srgbClr>
                  </a:outerShdw>
                </a:effectLst>
                <a:latin typeface="Tahoma" charset="0"/>
                <a:ea typeface="Geneva" charset="0"/>
                <a:cs typeface="Tahoma" charset="0"/>
              </a:rPr>
              <a:t>propriétaire d’une petite entreprise </a:t>
            </a:r>
            <a:r>
              <a:rPr lang="en-US" altLang="en-US" sz="1400" kern="0" dirty="0" smtClean="0">
                <a:solidFill>
                  <a:schemeClr val="tx2"/>
                </a:solidFill>
                <a:latin typeface="Tahoma" charset="0"/>
                <a:ea typeface="Geneva" charset="0"/>
                <a:cs typeface="Tahoma" charset="0"/>
              </a:rPr>
              <a:t>recherche des employés, il prépare sa main-d’œuvre pour l’avenir et recrute ses employés en passant par un centre local.</a:t>
            </a:r>
          </a:p>
        </p:txBody>
      </p:sp>
    </p:spTree>
    <p:extLst>
      <p:ext uri="{BB962C8B-B14F-4D97-AF65-F5344CB8AC3E}">
        <p14:creationId xmlns:p14="http://schemas.microsoft.com/office/powerpoint/2010/main" val="3885422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004B8E"/>
      </a:dk1>
      <a:lt1>
        <a:srgbClr val="FFFFFF"/>
      </a:lt1>
      <a:dk2>
        <a:srgbClr val="272727"/>
      </a:dk2>
      <a:lt2>
        <a:srgbClr val="FFFFFE"/>
      </a:lt2>
      <a:accent1>
        <a:srgbClr val="0092D2"/>
      </a:accent1>
      <a:accent2>
        <a:srgbClr val="40B3DC"/>
      </a:accent2>
      <a:accent3>
        <a:srgbClr val="8DCEE6"/>
      </a:accent3>
      <a:accent4>
        <a:srgbClr val="42A5AC"/>
      </a:accent4>
      <a:accent5>
        <a:srgbClr val="79BEC9"/>
      </a:accent5>
      <a:accent6>
        <a:srgbClr val="75A8B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0" indent="0">
          <a:defRPr sz="2400" b="0" i="0" dirty="0" smtClean="0">
            <a:solidFill>
              <a:srgbClr val="006BB6"/>
            </a:solidFill>
            <a:latin typeface="Calibri Light"/>
            <a:cs typeface="Calibri Ligh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1531</TotalTime>
  <Words>1035</Words>
  <Application>Microsoft Office PowerPoint</Application>
  <PresentationFormat>On-screen Show (4:3)</PresentationFormat>
  <Paragraphs>251</Paragraphs>
  <Slides>15</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Arial</vt:lpstr>
      <vt:lpstr>Arial Black</vt:lpstr>
      <vt:lpstr>Calibri</vt:lpstr>
      <vt:lpstr>Calibri Light</vt:lpstr>
      <vt:lpstr>Geneva</vt:lpstr>
      <vt:lpstr>Helvetica</vt:lpstr>
      <vt:lpstr>Lucida Grande</vt:lpstr>
      <vt:lpstr>Roboto   </vt:lpstr>
      <vt:lpstr>Tahoma</vt:lpstr>
      <vt:lpstr>Times</vt:lpstr>
      <vt:lpstr>ヒラギノ角ゴ Pro W3</vt:lpstr>
      <vt:lpstr>Office Theme</vt:lpstr>
      <vt:lpstr>Carrières Nouvelle-Écosse</vt:lpstr>
      <vt:lpstr>Plan de la présentation </vt:lpstr>
      <vt:lpstr>La nature des programmes sur le marché du travail…  Et nos raisons de les offrir</vt:lpstr>
      <vt:lpstr>Situation actuelle</vt:lpstr>
      <vt:lpstr>Situation actuelle : Répartition des fonds du gouvernement fédéral dans le cadre de l’Entente Canada - Nouvelle-Écosse sur le développement du marché du travail (EDMT)</vt:lpstr>
      <vt:lpstr>Motivation des changements : Évolution des priorités et de la conjoncture</vt:lpstr>
      <vt:lpstr>Résultats des consultations Rapport du groupe ATN – Principaux points</vt:lpstr>
      <vt:lpstr>Résultats des consultations Rapport du groupe ATN – Principes pour la transition</vt:lpstr>
      <vt:lpstr>Vision de Carrières N.-É. Priorité aux clients : pour que la transformation soit réussie, il faut…</vt:lpstr>
      <vt:lpstr>Donner forme à Carrières N.-É. Un but global… trois domaines à transformer</vt:lpstr>
      <vt:lpstr>Prestation de services : 3 modèles possibles</vt:lpstr>
      <vt:lpstr>Excellence des services :  Trois principaux domaines</vt:lpstr>
      <vt:lpstr>PowerPoint Presentation</vt:lpstr>
      <vt:lpstr>PowerPoint Presentation</vt:lpstr>
      <vt:lpstr>Merci!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Hanson, Donald S</cp:lastModifiedBy>
  <cp:revision>91</cp:revision>
  <dcterms:created xsi:type="dcterms:W3CDTF">2014-09-09T17:43:36Z</dcterms:created>
  <dcterms:modified xsi:type="dcterms:W3CDTF">2015-03-09T13:33:00Z</dcterms:modified>
</cp:coreProperties>
</file>