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313" r:id="rId3"/>
    <p:sldId id="317" r:id="rId4"/>
    <p:sldId id="314" r:id="rId5"/>
    <p:sldId id="318" r:id="rId6"/>
    <p:sldId id="319" r:id="rId7"/>
    <p:sldId id="311" r:id="rId8"/>
    <p:sldId id="307" r:id="rId9"/>
    <p:sldId id="279" r:id="rId10"/>
    <p:sldId id="301" r:id="rId11"/>
    <p:sldId id="303" r:id="rId12"/>
    <p:sldId id="306" r:id="rId13"/>
    <p:sldId id="297" r:id="rId14"/>
    <p:sldId id="298" r:id="rId15"/>
    <p:sldId id="289"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6565"/>
    <a:srgbClr val="4B4B4B"/>
    <a:srgbClr val="00AEEF"/>
    <a:srgbClr val="006B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71142" autoAdjust="0"/>
  </p:normalViewPr>
  <p:slideViewPr>
    <p:cSldViewPr snapToGrid="0" snapToObjects="1">
      <p:cViewPr varScale="1">
        <p:scale>
          <a:sx n="63" d="100"/>
          <a:sy n="63" d="100"/>
        </p:scale>
        <p:origin x="20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12" tIns="46656" rIns="93312" bIns="46656" rtlCol="0"/>
          <a:lstStyle>
            <a:lvl1pPr algn="r">
              <a:defRPr sz="1200"/>
            </a:lvl1pPr>
          </a:lstStyle>
          <a:p>
            <a:fld id="{298150EF-D004-49B7-A7F5-2675A5CA111B}" type="datetimeFigureOut">
              <a:rPr lang="en-US" smtClean="0"/>
              <a:pPr/>
              <a:t>5/27/2016</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2" tIns="46656" rIns="93312" bIns="46656"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2" tIns="46656" rIns="93312" bIns="46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43343" cy="467071"/>
          </a:xfrm>
          <a:prstGeom prst="rect">
            <a:avLst/>
          </a:prstGeom>
        </p:spPr>
        <p:txBody>
          <a:bodyPr vert="horz" lIns="93312" tIns="46656" rIns="93312" bIns="466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1"/>
            <a:ext cx="3043343" cy="467071"/>
          </a:xfrm>
          <a:prstGeom prst="rect">
            <a:avLst/>
          </a:prstGeom>
        </p:spPr>
        <p:txBody>
          <a:bodyPr vert="horz" lIns="93312" tIns="46656" rIns="93312" bIns="46656" rtlCol="0" anchor="b"/>
          <a:lstStyle>
            <a:lvl1pPr algn="r">
              <a:defRPr sz="1200"/>
            </a:lvl1pPr>
          </a:lstStyle>
          <a:p>
            <a:fld id="{674D2FF2-880C-450D-BA08-4CCFEC37C1FC}" type="slidenum">
              <a:rPr lang="en-US" smtClean="0"/>
              <a:pPr/>
              <a:t>‹#›</a:t>
            </a:fld>
            <a:endParaRPr lang="en-US" dirty="0"/>
          </a:p>
        </p:txBody>
      </p:sp>
    </p:spTree>
    <p:extLst>
      <p:ext uri="{BB962C8B-B14F-4D97-AF65-F5344CB8AC3E}">
        <p14:creationId xmlns:p14="http://schemas.microsoft.com/office/powerpoint/2010/main" val="426006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1</a:t>
            </a:fld>
            <a:endParaRPr lang="en-US" dirty="0"/>
          </a:p>
        </p:txBody>
      </p:sp>
    </p:spTree>
    <p:extLst>
      <p:ext uri="{BB962C8B-B14F-4D97-AF65-F5344CB8AC3E}">
        <p14:creationId xmlns:p14="http://schemas.microsoft.com/office/powerpoint/2010/main" val="1609054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31838"/>
            <a:ext cx="4767263" cy="3575050"/>
          </a:xfrm>
        </p:spPr>
      </p:sp>
      <p:sp>
        <p:nvSpPr>
          <p:cNvPr id="3" name="Notes Placeholder 2"/>
          <p:cNvSpPr>
            <a:spLocks noGrp="1"/>
          </p:cNvSpPr>
          <p:nvPr>
            <p:ph type="body" idx="1"/>
          </p:nvPr>
        </p:nvSpPr>
        <p:spPr/>
        <p:txBody>
          <a:bodyPr/>
          <a:lstStyle/>
          <a:p>
            <a:r>
              <a:rPr lang="en-US" dirty="0" smtClean="0"/>
              <a:t>Key elements in design</a:t>
            </a:r>
            <a:r>
              <a:rPr lang="en-US" baseline="0" dirty="0" smtClean="0"/>
              <a:t> were high program integrity measures and selecting people who truly want to come and settle in NS</a:t>
            </a:r>
            <a:endParaRPr lang="en-US" dirty="0"/>
          </a:p>
        </p:txBody>
      </p:sp>
      <p:sp>
        <p:nvSpPr>
          <p:cNvPr id="4" name="Slide Number Placeholder 3"/>
          <p:cNvSpPr>
            <a:spLocks noGrp="1"/>
          </p:cNvSpPr>
          <p:nvPr>
            <p:ph type="sldNum" sz="quarter" idx="10"/>
          </p:nvPr>
        </p:nvSpPr>
        <p:spPr/>
        <p:txBody>
          <a:bodyPr/>
          <a:lstStyle/>
          <a:p>
            <a:fld id="{CF833E7B-1ED3-4CD4-A6A3-45FF53774524}" type="slidenum">
              <a:rPr lang="en-US" smtClean="0"/>
              <a:t>13</a:t>
            </a:fld>
            <a:endParaRPr lang="en-US"/>
          </a:p>
        </p:txBody>
      </p:sp>
    </p:spTree>
    <p:extLst>
      <p:ext uri="{BB962C8B-B14F-4D97-AF65-F5344CB8AC3E}">
        <p14:creationId xmlns:p14="http://schemas.microsoft.com/office/powerpoint/2010/main" val="2216526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77863"/>
            <a:ext cx="5486400" cy="411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33E7B-1ED3-4CD4-A6A3-45FF53774524}" type="slidenum">
              <a:rPr lang="en-US" smtClean="0"/>
              <a:t>14</a:t>
            </a:fld>
            <a:endParaRPr lang="en-US"/>
          </a:p>
        </p:txBody>
      </p:sp>
    </p:spTree>
    <p:extLst>
      <p:ext uri="{BB962C8B-B14F-4D97-AF65-F5344CB8AC3E}">
        <p14:creationId xmlns:p14="http://schemas.microsoft.com/office/powerpoint/2010/main" val="712249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D2FF2-880C-450D-BA08-4CCFEC37C1FC}" type="slidenum">
              <a:rPr lang="en-US" smtClean="0"/>
              <a:pPr/>
              <a:t>15</a:t>
            </a:fld>
            <a:endParaRPr lang="en-US" dirty="0"/>
          </a:p>
        </p:txBody>
      </p:sp>
    </p:spTree>
    <p:extLst>
      <p:ext uri="{BB962C8B-B14F-4D97-AF65-F5344CB8AC3E}">
        <p14:creationId xmlns:p14="http://schemas.microsoft.com/office/powerpoint/2010/main" val="222049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t>
            </a:r>
            <a:r>
              <a:rPr lang="en-US" baseline="0" dirty="0" smtClean="0"/>
              <a:t> the last two years Nova Scotia has been pushing forward with a positive, responsive, and proactive approach to immigration – making sure that we are able to maximize every single pathway that is available for people to come to our province. </a:t>
            </a:r>
          </a:p>
          <a:p>
            <a:endParaRPr lang="en-US" baseline="0" dirty="0" smtClean="0"/>
          </a:p>
          <a:p>
            <a:r>
              <a:rPr lang="en-US" dirty="0" smtClean="0"/>
              <a:t>Two</a:t>
            </a:r>
            <a:r>
              <a:rPr lang="en-US" baseline="0" dirty="0" smtClean="0"/>
              <a:t> really critical elements have been a focus for us in that work:</a:t>
            </a:r>
          </a:p>
          <a:p>
            <a:r>
              <a:rPr lang="en-US" baseline="0" dirty="0" smtClean="0"/>
              <a:t> - Retention – meaning we’re focused on attracting people who we think truly want to make their lives here; and</a:t>
            </a:r>
          </a:p>
          <a:p>
            <a:pPr marL="170523" indent="-170523">
              <a:buFontTx/>
              <a:buChar char="-"/>
            </a:pPr>
            <a:r>
              <a:rPr lang="en-US" baseline="0" dirty="0" smtClean="0"/>
              <a:t>Aligning with the economic context.  We’ve done a </a:t>
            </a:r>
            <a:r>
              <a:rPr lang="en-US" baseline="0" dirty="0" err="1" smtClean="0"/>
              <a:t>tonne</a:t>
            </a:r>
            <a:r>
              <a:rPr lang="en-US" baseline="0" dirty="0" smtClean="0"/>
              <a:t> of work to understand the human capital needs of employers and working with industry to ensure we are able to help build human capital when firms are making major investments in our communities (IT, Finance sectors, for instance).  And we’ve been very focused on making sure our programs are accessible to international students.  With 10 major universities in our province, it’s a huge opportunity. </a:t>
            </a:r>
          </a:p>
          <a:p>
            <a:pPr marL="170523" indent="-170523">
              <a:buFontTx/>
              <a:buChar char="-"/>
            </a:pPr>
            <a:endParaRPr lang="en-US" baseline="0" dirty="0" smtClean="0"/>
          </a:p>
          <a:p>
            <a:r>
              <a:rPr lang="en-US" dirty="0" smtClean="0"/>
              <a:t>A</a:t>
            </a:r>
            <a:r>
              <a:rPr lang="en-US" baseline="0" dirty="0" smtClean="0"/>
              <a:t> few of the key pieces we’ve advanced are: </a:t>
            </a:r>
          </a:p>
          <a:p>
            <a:pPr marL="170523" indent="-170523">
              <a:buFontTx/>
              <a:buChar char="-"/>
            </a:pPr>
            <a:r>
              <a:rPr lang="en-US" baseline="0" dirty="0" smtClean="0"/>
              <a:t>Being a leader and early adopter of Express Entry.  Nova Scotia was the first province to launch an immigration stream to take advantage of Express entry.  Adopting this program has allowed us to be responsive to the needs of universities, businesses, and immigrants themselves. </a:t>
            </a:r>
          </a:p>
          <a:p>
            <a:pPr marL="170523" indent="-170523">
              <a:buFontTx/>
              <a:buChar char="-"/>
            </a:pPr>
            <a:r>
              <a:rPr lang="en-US" baseline="0" dirty="0" smtClean="0"/>
              <a:t>We just recently launched two new business immigration streams.  The Entrepreneur Stream, for individuals who want to start or buy a business in Nova Scotia.  And we’re particularly proud of the second, the International Graduate Entrepreneur stream, which is the first of its kind in the country.  This one is open to international students who have graduated and started a business in the province.  </a:t>
            </a:r>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3</a:t>
            </a:fld>
            <a:endParaRPr lang="en-US" dirty="0"/>
          </a:p>
        </p:txBody>
      </p:sp>
    </p:spTree>
    <p:extLst>
      <p:ext uri="{BB962C8B-B14F-4D97-AF65-F5344CB8AC3E}">
        <p14:creationId xmlns:p14="http://schemas.microsoft.com/office/powerpoint/2010/main" val="3437022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4</a:t>
            </a:fld>
            <a:endParaRPr lang="en-US" dirty="0"/>
          </a:p>
        </p:txBody>
      </p:sp>
    </p:spTree>
    <p:extLst>
      <p:ext uri="{BB962C8B-B14F-4D97-AF65-F5344CB8AC3E}">
        <p14:creationId xmlns:p14="http://schemas.microsoft.com/office/powerpoint/2010/main" val="253167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96" indent="-219496">
              <a:buAutoNum type="arabicParenR"/>
            </a:pPr>
            <a:endParaRPr lang="en-US" baseline="0" dirty="0" smtClean="0"/>
          </a:p>
        </p:txBody>
      </p:sp>
      <p:sp>
        <p:nvSpPr>
          <p:cNvPr id="4" name="Slide Number Placeholder 3"/>
          <p:cNvSpPr>
            <a:spLocks noGrp="1"/>
          </p:cNvSpPr>
          <p:nvPr>
            <p:ph type="sldNum" sz="quarter" idx="10"/>
          </p:nvPr>
        </p:nvSpPr>
        <p:spPr/>
        <p:txBody>
          <a:bodyPr/>
          <a:lstStyle/>
          <a:p>
            <a:fld id="{674D2FF2-880C-450D-BA08-4CCFEC37C1FC}" type="slidenum">
              <a:rPr lang="en-US" smtClean="0"/>
              <a:pPr/>
              <a:t>5</a:t>
            </a:fld>
            <a:endParaRPr lang="en-US" dirty="0"/>
          </a:p>
        </p:txBody>
      </p:sp>
    </p:spTree>
    <p:extLst>
      <p:ext uri="{BB962C8B-B14F-4D97-AF65-F5344CB8AC3E}">
        <p14:creationId xmlns:p14="http://schemas.microsoft.com/office/powerpoint/2010/main" val="59621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96" indent="-219496">
              <a:buFont typeface="+mj-lt"/>
              <a:buAutoNum type="arabicPeriod"/>
            </a:pPr>
            <a:endParaRPr lang="en-US" sz="1100"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6</a:t>
            </a:fld>
            <a:endParaRPr lang="en-US" dirty="0"/>
          </a:p>
        </p:txBody>
      </p:sp>
    </p:spTree>
    <p:extLst>
      <p:ext uri="{BB962C8B-B14F-4D97-AF65-F5344CB8AC3E}">
        <p14:creationId xmlns:p14="http://schemas.microsoft.com/office/powerpoint/2010/main" val="2724294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t>7</a:t>
            </a:fld>
            <a:endParaRPr lang="en-US" dirty="0"/>
          </a:p>
        </p:txBody>
      </p:sp>
    </p:spTree>
    <p:extLst>
      <p:ext uri="{BB962C8B-B14F-4D97-AF65-F5344CB8AC3E}">
        <p14:creationId xmlns:p14="http://schemas.microsoft.com/office/powerpoint/2010/main" val="1770156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9</a:t>
            </a:fld>
            <a:endParaRPr lang="en-US" dirty="0"/>
          </a:p>
        </p:txBody>
      </p:sp>
    </p:spTree>
    <p:extLst>
      <p:ext uri="{BB962C8B-B14F-4D97-AF65-F5344CB8AC3E}">
        <p14:creationId xmlns:p14="http://schemas.microsoft.com/office/powerpoint/2010/main" val="2117162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t>11</a:t>
            </a:fld>
            <a:endParaRPr lang="en-US" dirty="0"/>
          </a:p>
        </p:txBody>
      </p:sp>
    </p:spTree>
    <p:extLst>
      <p:ext uri="{BB962C8B-B14F-4D97-AF65-F5344CB8AC3E}">
        <p14:creationId xmlns:p14="http://schemas.microsoft.com/office/powerpoint/2010/main" val="4044978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D2FF2-880C-450D-BA08-4CCFEC37C1FC}" type="slidenum">
              <a:rPr lang="en-US" smtClean="0"/>
              <a:pPr/>
              <a:t>12</a:t>
            </a:fld>
            <a:endParaRPr lang="en-US" dirty="0"/>
          </a:p>
        </p:txBody>
      </p:sp>
    </p:spTree>
    <p:extLst>
      <p:ext uri="{BB962C8B-B14F-4D97-AF65-F5344CB8AC3E}">
        <p14:creationId xmlns:p14="http://schemas.microsoft.com/office/powerpoint/2010/main" val="1042104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910"/>
            <a:ext cx="9216000" cy="6912000"/>
          </a:xfrm>
          <a:prstGeom prst="rect">
            <a:avLst/>
          </a:prstGeom>
        </p:spPr>
      </p:pic>
      <p:sp>
        <p:nvSpPr>
          <p:cNvPr id="6" name="Title 1"/>
          <p:cNvSpPr>
            <a:spLocks noGrp="1"/>
          </p:cNvSpPr>
          <p:nvPr>
            <p:ph type="ctrTitle" hasCustomPrompt="1"/>
          </p:nvPr>
        </p:nvSpPr>
        <p:spPr>
          <a:xfrm>
            <a:off x="494356" y="2148880"/>
            <a:ext cx="8470132" cy="1136103"/>
          </a:xfrm>
          <a:prstGeom prst="rect">
            <a:avLst/>
          </a:prstGeom>
        </p:spPr>
        <p:txBody>
          <a:bodyPr/>
          <a:lstStyle>
            <a:lvl1pPr algn="l">
              <a:defRPr sz="8000" b="0" i="0" baseline="0">
                <a:solidFill>
                  <a:srgbClr val="006BB6"/>
                </a:solidFill>
                <a:latin typeface="Calibri Light"/>
                <a:cs typeface="Calibri Light"/>
              </a:defRPr>
            </a:lvl1pPr>
          </a:lstStyle>
          <a:p>
            <a:r>
              <a:rPr lang="en-US" dirty="0" smtClean="0"/>
              <a:t>Title in Calibri Light</a:t>
            </a:r>
            <a:endParaRPr lang="en-US" dirty="0"/>
          </a:p>
        </p:txBody>
      </p:sp>
      <p:sp>
        <p:nvSpPr>
          <p:cNvPr id="7" name="Subtitle 2"/>
          <p:cNvSpPr>
            <a:spLocks noGrp="1"/>
          </p:cNvSpPr>
          <p:nvPr>
            <p:ph type="subTitle" idx="1" hasCustomPrompt="1"/>
          </p:nvPr>
        </p:nvSpPr>
        <p:spPr>
          <a:xfrm>
            <a:off x="1047720" y="3334999"/>
            <a:ext cx="4219211" cy="650252"/>
          </a:xfrm>
          <a:prstGeom prst="rect">
            <a:avLst/>
          </a:prstGeom>
        </p:spPr>
        <p:txBody>
          <a:bodyPr/>
          <a:lstStyle>
            <a:lvl1pPr marL="0" indent="0" algn="l">
              <a:buNone/>
              <a:defRPr sz="3000" b="0" i="0">
                <a:solidFill>
                  <a:srgbClr val="00AEEF"/>
                </a:solidFill>
                <a:latin typeface="Calibri Light"/>
                <a:cs typeface="Calibri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in Calibri Light</a:t>
            </a:r>
            <a:endParaRPr lang="en-US" dirty="0"/>
          </a:p>
        </p:txBody>
      </p:sp>
    </p:spTree>
    <p:extLst>
      <p:ext uri="{BB962C8B-B14F-4D97-AF65-F5344CB8AC3E}">
        <p14:creationId xmlns:p14="http://schemas.microsoft.com/office/powerpoint/2010/main" val="329222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vert="horz"/>
          <a:lstStyle>
            <a:lvl1pPr algn="l">
              <a:defRPr sz="6000" kern="1200">
                <a:solidFill>
                  <a:srgbClr val="00AEEF"/>
                </a:solidFill>
                <a:latin typeface="Calibri Light"/>
              </a:defRPr>
            </a:lvl1pPr>
          </a:lstStyle>
          <a:p>
            <a:r>
              <a:rPr lang="en-US" dirty="0" smtClean="0"/>
              <a:t>Title in Calibri Light</a:t>
            </a:r>
            <a:endParaRPr lang="en-US" dirty="0"/>
          </a:p>
        </p:txBody>
      </p:sp>
      <p:sp>
        <p:nvSpPr>
          <p:cNvPr id="5" name="Text Placeholder 4"/>
          <p:cNvSpPr>
            <a:spLocks noGrp="1"/>
          </p:cNvSpPr>
          <p:nvPr>
            <p:ph type="body" sz="quarter" idx="10" hasCustomPrompt="1"/>
          </p:nvPr>
        </p:nvSpPr>
        <p:spPr>
          <a:xfrm>
            <a:off x="457200" y="1609100"/>
            <a:ext cx="8229600" cy="4232275"/>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i="0" normalizeH="0" baseline="0">
                <a:solidFill>
                  <a:srgbClr val="006BB6"/>
                </a:solidFill>
                <a:latin typeface="Calibri"/>
                <a:cs typeface="Calibri"/>
              </a:defRPr>
            </a:lvl1pPr>
          </a:lstStyle>
          <a:p>
            <a:pPr lvl="0"/>
            <a:r>
              <a:rPr lang="en-US" dirty="0" smtClean="0"/>
              <a:t>Subtitle in Calibri Regular, dark blue.</a:t>
            </a:r>
          </a:p>
          <a:p>
            <a:pPr lvl="0"/>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Body text in Calibri Light, black.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Lorem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ipsum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consectas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voles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ventibus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nestrumqui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sitio</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volupta</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pel</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dolluptae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Nequam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totatem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posapictur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aut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dicae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sperovi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ducius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a:t>
            </a:r>
            <a:endParaRPr lang="en-US" dirty="0" smtClean="0"/>
          </a:p>
          <a:p>
            <a:pPr lvl="0"/>
            <a:endPar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a:p>
        </p:txBody>
      </p:sp>
    </p:spTree>
    <p:extLst>
      <p:ext uri="{BB962C8B-B14F-4D97-AF65-F5344CB8AC3E}">
        <p14:creationId xmlns:p14="http://schemas.microsoft.com/office/powerpoint/2010/main" val="31381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vert="horz"/>
          <a:lstStyle>
            <a:lvl1pPr algn="l">
              <a:defRPr sz="6000" b="0" i="0">
                <a:solidFill>
                  <a:srgbClr val="00AEEF"/>
                </a:solidFill>
                <a:latin typeface="Calibri Light"/>
                <a:cs typeface="Calibri Light"/>
              </a:defRPr>
            </a:lvl1pPr>
          </a:lstStyle>
          <a:p>
            <a:r>
              <a:rPr lang="en-US" dirty="0" smtClean="0"/>
              <a:t>Title in Calibri Light</a:t>
            </a:r>
            <a:endParaRPr lang="en-US" dirty="0"/>
          </a:p>
        </p:txBody>
      </p:sp>
      <p:sp>
        <p:nvSpPr>
          <p:cNvPr id="6" name="Text Placeholder 5"/>
          <p:cNvSpPr>
            <a:spLocks noGrp="1"/>
          </p:cNvSpPr>
          <p:nvPr>
            <p:ph type="body" sz="quarter" idx="10" hasCustomPrompt="1"/>
          </p:nvPr>
        </p:nvSpPr>
        <p:spPr>
          <a:xfrm>
            <a:off x="457199" y="1608138"/>
            <a:ext cx="3930074" cy="45799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i="0" baseline="0">
                <a:solidFill>
                  <a:srgbClr val="006BB6"/>
                </a:solidFill>
                <a:latin typeface="Calibri"/>
                <a:cs typeface="Calibri Light"/>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smtClean="0"/>
              <a:t>Subtitle in Calibri Regular, dark blue.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Body text in Calibri Light, black.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Lorem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ipsum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consectas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voles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ventibus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nestrumqui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sitio</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volupta</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pel</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dolluptae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Nequam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totatem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posapictur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aut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dicae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sperovi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ducius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a:t>
            </a: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a:t>
            </a: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a:p>
            <a:pPr lvl="0"/>
            <a:endParaRPr lang="en-US" dirty="0"/>
          </a:p>
        </p:txBody>
      </p:sp>
      <p:sp>
        <p:nvSpPr>
          <p:cNvPr id="9" name="Text Placeholder 5"/>
          <p:cNvSpPr>
            <a:spLocks noGrp="1"/>
          </p:cNvSpPr>
          <p:nvPr>
            <p:ph type="body" sz="quarter" idx="11" hasCustomPrompt="1"/>
          </p:nvPr>
        </p:nvSpPr>
        <p:spPr>
          <a:xfrm>
            <a:off x="4756726" y="1608138"/>
            <a:ext cx="3930074" cy="45799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i="0" baseline="0">
                <a:solidFill>
                  <a:srgbClr val="006BB6"/>
                </a:solidFill>
                <a:latin typeface="Calibri"/>
                <a:cs typeface="Calibri Light"/>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smtClean="0"/>
              <a:t>Subtitle in Calibri Regular, dark blue.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Body text in Calibri Light, black.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Lorem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ipsum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consectas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voles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ventibus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nestrumqui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dolore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sitio</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volupta</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pel</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etur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dolluptae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Nequam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qui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totatem</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posapictur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aut</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utas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dicae</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volorer</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sperovi</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 </a:t>
            </a:r>
            <a:r>
              <a:rPr kumimoji="0" lang="en-US" sz="2400" b="0" i="0" u="none" strike="noStrike" kern="1200" cap="none" spc="0" normalizeH="0" baseline="0" noProof="0" dirty="0" err="1" smtClean="0">
                <a:ln>
                  <a:noFill/>
                </a:ln>
                <a:solidFill>
                  <a:prstClr val="black"/>
                </a:solidFill>
                <a:effectLst/>
                <a:uLnTx/>
                <a:uFillTx/>
                <a:latin typeface="Calibri Light"/>
                <a:ea typeface="+mn-ea"/>
                <a:cs typeface="Calibri Light"/>
              </a:rPr>
              <a:t>ducius</a:t>
            </a:r>
            <a:r>
              <a:rPr kumimoji="0" lang="en-US" sz="2400" b="0" i="0" u="none" strike="noStrike" kern="1200" cap="none" spc="0" normalizeH="0" baseline="0" noProof="0" dirty="0" smtClean="0">
                <a:ln>
                  <a:noFill/>
                </a:ln>
                <a:solidFill>
                  <a:prstClr val="black"/>
                </a:solidFill>
                <a:effectLst/>
                <a:uLnTx/>
                <a:uFillTx/>
                <a:latin typeface="Calibri Light"/>
                <a:ea typeface="+mn-ea"/>
                <a:cs typeface="Calibri Light"/>
              </a:rPr>
              <a:t>.</a:t>
            </a:r>
            <a:endParaRPr lang="en-US"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p:txBody>
      </p:sp>
    </p:spTree>
    <p:extLst>
      <p:ext uri="{BB962C8B-B14F-4D97-AF65-F5344CB8AC3E}">
        <p14:creationId xmlns:p14="http://schemas.microsoft.com/office/powerpoint/2010/main" val="21203927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1" fontAlgn="auto" latinLnBrk="0" hangingPunct="1">
              <a:lnSpc>
                <a:spcPct val="100000"/>
              </a:lnSpc>
              <a:spcBef>
                <a:spcPct val="0"/>
              </a:spcBef>
              <a:spcAft>
                <a:spcPts val="0"/>
              </a:spcAft>
              <a:buClrTx/>
              <a:buSzTx/>
              <a:buFontTx/>
              <a:buNone/>
              <a:tabLst/>
              <a:defRPr sz="6000" b="0" i="0" cap="none" baseline="0">
                <a:solidFill>
                  <a:srgbClr val="00AEEF"/>
                </a:solidFill>
                <a:latin typeface="Calibri Light"/>
                <a:cs typeface="Helvetica"/>
              </a:defRPr>
            </a:lvl1pPr>
          </a:lstStyle>
          <a:p>
            <a:r>
              <a:rPr lang="en-US" dirty="0" smtClean="0"/>
              <a:t>Title in Calibri Light</a:t>
            </a:r>
            <a:endParaRPr lang="en-US" dirty="0"/>
          </a:p>
        </p:txBody>
      </p:sp>
      <p:sp>
        <p:nvSpPr>
          <p:cNvPr id="3" name="Content Placeholder 2"/>
          <p:cNvSpPr>
            <a:spLocks noGrp="1"/>
          </p:cNvSpPr>
          <p:nvPr>
            <p:ph idx="1" hasCustomPrompt="1"/>
          </p:nvPr>
        </p:nvSpPr>
        <p:spPr>
          <a:xfrm>
            <a:off x="457200" y="1600200"/>
            <a:ext cx="8229600" cy="4211505"/>
          </a:xfrm>
          <a:prstGeom prst="rect">
            <a:avLst/>
          </a:prstGeom>
        </p:spPr>
        <p:txBody>
          <a:bodyPr/>
          <a:lstStyle>
            <a:lvl1pPr algn="l">
              <a:defRPr sz="2400" b="0" i="0" baseline="0">
                <a:solidFill>
                  <a:schemeClr val="tx2"/>
                </a:solidFill>
                <a:latin typeface="Calibri"/>
                <a:cs typeface="Calibri"/>
              </a:defRPr>
            </a:lvl1pPr>
            <a:lvl2pPr marL="742950" indent="-285750" algn="l">
              <a:buFont typeface="Arial"/>
              <a:buChar char="•"/>
              <a:defRPr sz="2400" b="0" i="0" baseline="0">
                <a:solidFill>
                  <a:schemeClr val="tx2"/>
                </a:solidFill>
                <a:latin typeface="Calibri Light"/>
                <a:cs typeface="Calibri Light"/>
              </a:defRPr>
            </a:lvl2pPr>
            <a:lvl3pPr marL="1143000" indent="-228600" algn="l">
              <a:buFont typeface="Lucida Grande"/>
              <a:buChar char="-"/>
              <a:defRPr sz="2400" b="0" i="0">
                <a:solidFill>
                  <a:schemeClr val="tx2"/>
                </a:solidFill>
                <a:latin typeface="Calibri Light"/>
                <a:cs typeface="Calibri Light"/>
              </a:defRPr>
            </a:lvl3pPr>
            <a:lvl4pPr algn="l">
              <a:defRPr>
                <a:latin typeface="Helvetica"/>
                <a:cs typeface="Helvetica"/>
              </a:defRPr>
            </a:lvl4pPr>
            <a:lvl5pPr algn="l">
              <a:defRPr>
                <a:latin typeface="Helvetica"/>
                <a:cs typeface="Helvetica"/>
              </a:defRPr>
            </a:lvl5pPr>
          </a:lstStyle>
          <a:p>
            <a:pPr lvl="0"/>
            <a:r>
              <a:rPr lang="en-US" dirty="0" smtClean="0"/>
              <a:t>Calibri Regular for level 1</a:t>
            </a:r>
          </a:p>
          <a:p>
            <a:pPr lvl="1"/>
            <a:r>
              <a:rPr lang="en-US" dirty="0" smtClean="0"/>
              <a:t>Calibri Light for level 2</a:t>
            </a:r>
          </a:p>
          <a:p>
            <a:pPr lvl="2"/>
            <a:r>
              <a:rPr lang="en-US" dirty="0" smtClean="0"/>
              <a:t>Calibri Light for level 3</a:t>
            </a:r>
          </a:p>
        </p:txBody>
      </p:sp>
    </p:spTree>
    <p:extLst>
      <p:ext uri="{BB962C8B-B14F-4D97-AF65-F5344CB8AC3E}">
        <p14:creationId xmlns:p14="http://schemas.microsoft.com/office/powerpoint/2010/main" val="184784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lgn="l">
              <a:defRPr sz="6000" b="0" i="0" cap="none" baseline="0">
                <a:solidFill>
                  <a:srgbClr val="00AEEF"/>
                </a:solidFill>
                <a:latin typeface="Calibri Light"/>
                <a:cs typeface="Calibri Light"/>
              </a:defRPr>
            </a:lvl1pPr>
          </a:lstStyle>
          <a:p>
            <a:r>
              <a:rPr lang="en-US" dirty="0" smtClean="0"/>
              <a:t>Title in Calibri Light</a:t>
            </a:r>
            <a:endParaRPr lang="en-US" dirty="0"/>
          </a:p>
        </p:txBody>
      </p:sp>
      <p:sp>
        <p:nvSpPr>
          <p:cNvPr id="3" name="Content Placeholder 2"/>
          <p:cNvSpPr>
            <a:spLocks noGrp="1"/>
          </p:cNvSpPr>
          <p:nvPr>
            <p:ph sz="half" idx="1" hasCustomPrompt="1"/>
          </p:nvPr>
        </p:nvSpPr>
        <p:spPr>
          <a:xfrm>
            <a:off x="457200" y="1600201"/>
            <a:ext cx="4038600" cy="4198994"/>
          </a:xfrm>
          <a:prstGeom prst="rect">
            <a:avLst/>
          </a:prstGeom>
        </p:spPr>
        <p:txBody>
          <a:bodyPr/>
          <a:lstStyle>
            <a:lvl1pPr>
              <a:defRPr sz="2400" b="0" i="0" baseline="0">
                <a:solidFill>
                  <a:schemeClr val="tx2"/>
                </a:solidFill>
                <a:latin typeface="Calibri"/>
                <a:cs typeface="Calibri Light"/>
              </a:defRPr>
            </a:lvl1pPr>
            <a:lvl2pPr marL="742950" indent="-285750">
              <a:buFont typeface="Arial"/>
              <a:buChar char="•"/>
              <a:defRPr sz="2400" b="0" i="0" baseline="0">
                <a:solidFill>
                  <a:schemeClr val="tx2"/>
                </a:solidFill>
                <a:latin typeface="Calibri Light"/>
                <a:cs typeface="Calibri Light"/>
              </a:defRPr>
            </a:lvl2pPr>
            <a:lvl3pPr marL="1257300" marR="0" indent="-342900" algn="l" defTabSz="457200" rtl="0" eaLnBrk="1" fontAlgn="auto" latinLnBrk="0" hangingPunct="1">
              <a:lnSpc>
                <a:spcPct val="100000"/>
              </a:lnSpc>
              <a:spcBef>
                <a:spcPct val="20000"/>
              </a:spcBef>
              <a:spcAft>
                <a:spcPts val="0"/>
              </a:spcAft>
              <a:buClrTx/>
              <a:buSzTx/>
              <a:buFont typeface="Lucida Grande"/>
              <a:buChar char="-"/>
              <a:tabLst/>
              <a:defRPr sz="2400" b="0" i="0">
                <a:solidFill>
                  <a:schemeClr val="tx2"/>
                </a:solidFill>
                <a:latin typeface="Calibri Light"/>
                <a:cs typeface="Calibri Light"/>
              </a:defRPr>
            </a:lvl3pPr>
            <a:lvl4pPr>
              <a:defRPr sz="1800">
                <a:latin typeface="Roboto   "/>
                <a:cs typeface="Roboto   "/>
              </a:defRPr>
            </a:lvl4pPr>
            <a:lvl5pPr>
              <a:defRPr sz="1800">
                <a:latin typeface="Roboto   "/>
                <a:cs typeface="Roboto   "/>
              </a:defRPr>
            </a:lvl5pPr>
            <a:lvl6pPr>
              <a:defRPr sz="1800"/>
            </a:lvl6pPr>
            <a:lvl7pPr>
              <a:defRPr sz="1800"/>
            </a:lvl7pPr>
            <a:lvl8pPr>
              <a:defRPr sz="1800"/>
            </a:lvl8pPr>
            <a:lvl9pPr>
              <a:defRPr sz="1800"/>
            </a:lvl9pPr>
          </a:lstStyle>
          <a:p>
            <a:pPr lvl="0"/>
            <a:r>
              <a:rPr lang="en-US" dirty="0" smtClean="0"/>
              <a:t>Calibri Regular for level 1</a:t>
            </a:r>
          </a:p>
          <a:p>
            <a:pPr lvl="1"/>
            <a:r>
              <a:rPr lang="en-US" dirty="0" smtClean="0"/>
              <a:t>Calibri Light level 2</a:t>
            </a:r>
          </a:p>
          <a:p>
            <a:pPr marL="1257300" marR="0" lvl="2" indent="-342900" algn="l" defTabSz="457200" rtl="0" eaLnBrk="1" fontAlgn="auto" latinLnBrk="0" hangingPunct="1">
              <a:lnSpc>
                <a:spcPct val="100000"/>
              </a:lnSpc>
              <a:spcBef>
                <a:spcPct val="20000"/>
              </a:spcBef>
              <a:spcAft>
                <a:spcPts val="0"/>
              </a:spcAft>
              <a:buClrTx/>
              <a:buSzTx/>
              <a:buFont typeface="Lucida Grande"/>
              <a:buChar char="-"/>
              <a:tabLst/>
              <a:defRPr/>
            </a:pPr>
            <a:r>
              <a:rPr lang="en-US" dirty="0" smtClean="0"/>
              <a:t>Calibri Light level 3</a:t>
            </a:r>
          </a:p>
        </p:txBody>
      </p:sp>
      <p:sp>
        <p:nvSpPr>
          <p:cNvPr id="4" name="Content Placeholder 3"/>
          <p:cNvSpPr>
            <a:spLocks noGrp="1"/>
          </p:cNvSpPr>
          <p:nvPr>
            <p:ph sz="half" idx="2" hasCustomPrompt="1"/>
          </p:nvPr>
        </p:nvSpPr>
        <p:spPr>
          <a:xfrm>
            <a:off x="4648200" y="1600201"/>
            <a:ext cx="4038600" cy="4198994"/>
          </a:xfrm>
          <a:prstGeom prst="rect">
            <a:avLst/>
          </a:prstGeom>
        </p:spPr>
        <p:txBody>
          <a:bodyPr/>
          <a:lstStyle>
            <a:lvl1pPr>
              <a:defRPr sz="2400" b="0" i="0" baseline="0">
                <a:solidFill>
                  <a:schemeClr val="tx2"/>
                </a:solidFill>
                <a:latin typeface="Calibri"/>
                <a:cs typeface="Calibri Light"/>
              </a:defRPr>
            </a:lvl1pPr>
            <a:lvl2pPr marL="742950" indent="-285750">
              <a:buFont typeface="Arial"/>
              <a:buChar char="•"/>
              <a:defRPr sz="2400" b="0" i="0">
                <a:solidFill>
                  <a:schemeClr val="tx2"/>
                </a:solidFill>
                <a:latin typeface="Calibri Light"/>
                <a:cs typeface="Calibri Light"/>
              </a:defRPr>
            </a:lvl2pPr>
            <a:lvl3pPr marL="1257300" marR="0" indent="-342900" algn="l" defTabSz="457200" rtl="0" eaLnBrk="1" fontAlgn="auto" latinLnBrk="0" hangingPunct="1">
              <a:lnSpc>
                <a:spcPct val="100000"/>
              </a:lnSpc>
              <a:spcBef>
                <a:spcPct val="20000"/>
              </a:spcBef>
              <a:spcAft>
                <a:spcPts val="0"/>
              </a:spcAft>
              <a:buClrTx/>
              <a:buSzTx/>
              <a:buFont typeface="Lucida Grande"/>
              <a:buChar char="-"/>
              <a:tabLst/>
              <a:defRPr sz="2400" b="0" i="0">
                <a:solidFill>
                  <a:schemeClr val="tx2"/>
                </a:solidFill>
                <a:latin typeface="Calibri Light"/>
                <a:cs typeface="Calibri Light"/>
              </a:defRPr>
            </a:lvl3pPr>
            <a:lvl4pPr>
              <a:defRPr sz="1800">
                <a:latin typeface="Roboto   "/>
                <a:cs typeface="Roboto   "/>
              </a:defRPr>
            </a:lvl4pPr>
            <a:lvl5pPr>
              <a:defRPr sz="1800">
                <a:latin typeface="Roboto   "/>
                <a:cs typeface="Roboto   "/>
              </a:defRPr>
            </a:lvl5pPr>
            <a:lvl6pPr>
              <a:defRPr sz="1800"/>
            </a:lvl6pPr>
            <a:lvl7pPr>
              <a:defRPr sz="1800"/>
            </a:lvl7pPr>
            <a:lvl8pPr>
              <a:defRPr sz="1800"/>
            </a:lvl8pPr>
            <a:lvl9pPr>
              <a:defRPr sz="1800"/>
            </a:lvl9pPr>
          </a:lstStyle>
          <a:p>
            <a:pPr lvl="0"/>
            <a:r>
              <a:rPr lang="en-US" dirty="0" smtClean="0"/>
              <a:t>Calibri Regular for level 1</a:t>
            </a:r>
          </a:p>
          <a:p>
            <a:pPr lvl="1"/>
            <a:r>
              <a:rPr lang="en-US" dirty="0" smtClean="0"/>
              <a:t>Calibri Light level 2</a:t>
            </a:r>
          </a:p>
          <a:p>
            <a:pPr marL="1257300" marR="0" lvl="2" indent="-342900" algn="l" defTabSz="457200" rtl="0" eaLnBrk="1" fontAlgn="auto" latinLnBrk="0" hangingPunct="1">
              <a:lnSpc>
                <a:spcPct val="100000"/>
              </a:lnSpc>
              <a:spcBef>
                <a:spcPct val="20000"/>
              </a:spcBef>
              <a:spcAft>
                <a:spcPts val="0"/>
              </a:spcAft>
              <a:buClrTx/>
              <a:buSzTx/>
              <a:buFont typeface="Lucida Grande"/>
              <a:buChar char="-"/>
              <a:tabLst/>
              <a:defRPr/>
            </a:pPr>
            <a:r>
              <a:rPr lang="en-US" dirty="0" smtClean="0"/>
              <a:t>Calibri Light level 3</a:t>
            </a:r>
          </a:p>
        </p:txBody>
      </p:sp>
      <p:cxnSp>
        <p:nvCxnSpPr>
          <p:cNvPr id="9" name="Straight Connector 8"/>
          <p:cNvCxnSpPr/>
          <p:nvPr userDrawn="1"/>
        </p:nvCxnSpPr>
        <p:spPr>
          <a:xfrm>
            <a:off x="4556606" y="1600201"/>
            <a:ext cx="0" cy="4198994"/>
          </a:xfrm>
          <a:prstGeom prst="line">
            <a:avLst/>
          </a:prstGeom>
          <a:ln w="12700">
            <a:solidFill>
              <a:schemeClr val="accent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528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4789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Parallelogram 4"/>
          <p:cNvSpPr/>
          <p:nvPr userDrawn="1"/>
        </p:nvSpPr>
        <p:spPr>
          <a:xfrm>
            <a:off x="-13265" y="1343561"/>
            <a:ext cx="6290693" cy="1447503"/>
          </a:xfrm>
          <a:custGeom>
            <a:avLst/>
            <a:gdLst>
              <a:gd name="connsiteX0" fmla="*/ 0 w 7393214"/>
              <a:gd name="connsiteY0" fmla="*/ 1442357 h 1442357"/>
              <a:gd name="connsiteX1" fmla="*/ 360589 w 7393214"/>
              <a:gd name="connsiteY1" fmla="*/ 0 h 1442357"/>
              <a:gd name="connsiteX2" fmla="*/ 7393214 w 7393214"/>
              <a:gd name="connsiteY2" fmla="*/ 0 h 1442357"/>
              <a:gd name="connsiteX3" fmla="*/ 7032625 w 7393214"/>
              <a:gd name="connsiteY3" fmla="*/ 1442357 h 1442357"/>
              <a:gd name="connsiteX4" fmla="*/ 0 w 7393214"/>
              <a:gd name="connsiteY4" fmla="*/ 1442357 h 1442357"/>
              <a:gd name="connsiteX0" fmla="*/ 0 w 7892143"/>
              <a:gd name="connsiteY0" fmla="*/ 1442357 h 1442357"/>
              <a:gd name="connsiteX1" fmla="*/ 360589 w 7892143"/>
              <a:gd name="connsiteY1" fmla="*/ 0 h 1442357"/>
              <a:gd name="connsiteX2" fmla="*/ 7892143 w 7892143"/>
              <a:gd name="connsiteY2" fmla="*/ 0 h 1442357"/>
              <a:gd name="connsiteX3" fmla="*/ 7032625 w 7892143"/>
              <a:gd name="connsiteY3" fmla="*/ 1442357 h 1442357"/>
              <a:gd name="connsiteX4" fmla="*/ 0 w 7892143"/>
              <a:gd name="connsiteY4" fmla="*/ 1442357 h 1442357"/>
              <a:gd name="connsiteX0" fmla="*/ 0 w 7892143"/>
              <a:gd name="connsiteY0" fmla="*/ 1442357 h 1442357"/>
              <a:gd name="connsiteX1" fmla="*/ 1558017 w 7892143"/>
              <a:gd name="connsiteY1" fmla="*/ 0 h 1442357"/>
              <a:gd name="connsiteX2" fmla="*/ 7892143 w 7892143"/>
              <a:gd name="connsiteY2" fmla="*/ 0 h 1442357"/>
              <a:gd name="connsiteX3" fmla="*/ 7032625 w 7892143"/>
              <a:gd name="connsiteY3" fmla="*/ 1442357 h 1442357"/>
              <a:gd name="connsiteX4" fmla="*/ 0 w 7892143"/>
              <a:gd name="connsiteY4" fmla="*/ 1442357 h 1442357"/>
              <a:gd name="connsiteX0" fmla="*/ 20411 w 7912554"/>
              <a:gd name="connsiteY0" fmla="*/ 1469572 h 1469572"/>
              <a:gd name="connsiteX1" fmla="*/ 0 w 7912554"/>
              <a:gd name="connsiteY1" fmla="*/ 0 h 1469572"/>
              <a:gd name="connsiteX2" fmla="*/ 7912554 w 7912554"/>
              <a:gd name="connsiteY2" fmla="*/ 27215 h 1469572"/>
              <a:gd name="connsiteX3" fmla="*/ 7053036 w 7912554"/>
              <a:gd name="connsiteY3" fmla="*/ 1469572 h 1469572"/>
              <a:gd name="connsiteX4" fmla="*/ 20411 w 7912554"/>
              <a:gd name="connsiteY4" fmla="*/ 1469572 h 1469572"/>
              <a:gd name="connsiteX0" fmla="*/ 0 w 7892143"/>
              <a:gd name="connsiteY0" fmla="*/ 1442357 h 1442357"/>
              <a:gd name="connsiteX1" fmla="*/ 1621518 w 7892143"/>
              <a:gd name="connsiteY1" fmla="*/ 18142 h 1442357"/>
              <a:gd name="connsiteX2" fmla="*/ 7892143 w 7892143"/>
              <a:gd name="connsiteY2" fmla="*/ 0 h 1442357"/>
              <a:gd name="connsiteX3" fmla="*/ 7032625 w 7892143"/>
              <a:gd name="connsiteY3" fmla="*/ 1442357 h 1442357"/>
              <a:gd name="connsiteX4" fmla="*/ 0 w 7892143"/>
              <a:gd name="connsiteY4" fmla="*/ 1442357 h 1442357"/>
              <a:gd name="connsiteX0" fmla="*/ 0 w 6295572"/>
              <a:gd name="connsiteY0" fmla="*/ 1451429 h 1451429"/>
              <a:gd name="connsiteX1" fmla="*/ 24947 w 6295572"/>
              <a:gd name="connsiteY1" fmla="*/ 18142 h 1451429"/>
              <a:gd name="connsiteX2" fmla="*/ 6295572 w 6295572"/>
              <a:gd name="connsiteY2" fmla="*/ 0 h 1451429"/>
              <a:gd name="connsiteX3" fmla="*/ 5436054 w 6295572"/>
              <a:gd name="connsiteY3" fmla="*/ 1442357 h 1451429"/>
              <a:gd name="connsiteX4" fmla="*/ 0 w 6295572"/>
              <a:gd name="connsiteY4" fmla="*/ 1451429 h 1451429"/>
              <a:gd name="connsiteX0" fmla="*/ 274410 w 6569982"/>
              <a:gd name="connsiteY0" fmla="*/ 1451429 h 1451429"/>
              <a:gd name="connsiteX1" fmla="*/ 0 w 6569982"/>
              <a:gd name="connsiteY1" fmla="*/ 18142 h 1451429"/>
              <a:gd name="connsiteX2" fmla="*/ 6569982 w 6569982"/>
              <a:gd name="connsiteY2" fmla="*/ 0 h 1451429"/>
              <a:gd name="connsiteX3" fmla="*/ 5710464 w 6569982"/>
              <a:gd name="connsiteY3" fmla="*/ 1442357 h 1451429"/>
              <a:gd name="connsiteX4" fmla="*/ 274410 w 6569982"/>
              <a:gd name="connsiteY4" fmla="*/ 1451429 h 1451429"/>
              <a:gd name="connsiteX0" fmla="*/ 0 w 6295572"/>
              <a:gd name="connsiteY0" fmla="*/ 1451429 h 1451429"/>
              <a:gd name="connsiteX1" fmla="*/ 6804 w 6295572"/>
              <a:gd name="connsiteY1" fmla="*/ 27214 h 1451429"/>
              <a:gd name="connsiteX2" fmla="*/ 6295572 w 6295572"/>
              <a:gd name="connsiteY2" fmla="*/ 0 h 1451429"/>
              <a:gd name="connsiteX3" fmla="*/ 5436054 w 6295572"/>
              <a:gd name="connsiteY3" fmla="*/ 1442357 h 1451429"/>
              <a:gd name="connsiteX4" fmla="*/ 0 w 6295572"/>
              <a:gd name="connsiteY4" fmla="*/ 1451429 h 1451429"/>
              <a:gd name="connsiteX0" fmla="*/ 52961 w 6288768"/>
              <a:gd name="connsiteY0" fmla="*/ 1451429 h 1451429"/>
              <a:gd name="connsiteX1" fmla="*/ 0 w 6288768"/>
              <a:gd name="connsiteY1" fmla="*/ 27214 h 1451429"/>
              <a:gd name="connsiteX2" fmla="*/ 6288768 w 6288768"/>
              <a:gd name="connsiteY2" fmla="*/ 0 h 1451429"/>
              <a:gd name="connsiteX3" fmla="*/ 5429250 w 6288768"/>
              <a:gd name="connsiteY3" fmla="*/ 1442357 h 1451429"/>
              <a:gd name="connsiteX4" fmla="*/ 52961 w 6288768"/>
              <a:gd name="connsiteY4" fmla="*/ 1451429 h 1451429"/>
              <a:gd name="connsiteX0" fmla="*/ 667 w 6288768"/>
              <a:gd name="connsiteY0" fmla="*/ 1451429 h 1451429"/>
              <a:gd name="connsiteX1" fmla="*/ 0 w 6288768"/>
              <a:gd name="connsiteY1" fmla="*/ 27214 h 1451429"/>
              <a:gd name="connsiteX2" fmla="*/ 6288768 w 6288768"/>
              <a:gd name="connsiteY2" fmla="*/ 0 h 1451429"/>
              <a:gd name="connsiteX3" fmla="*/ 5429250 w 6288768"/>
              <a:gd name="connsiteY3" fmla="*/ 1442357 h 1451429"/>
              <a:gd name="connsiteX4" fmla="*/ 667 w 6288768"/>
              <a:gd name="connsiteY4" fmla="*/ 1451429 h 1451429"/>
              <a:gd name="connsiteX0" fmla="*/ 1 w 6288102"/>
              <a:gd name="connsiteY0" fmla="*/ 1451429 h 1451429"/>
              <a:gd name="connsiteX1" fmla="*/ 126334 w 6288102"/>
              <a:gd name="connsiteY1" fmla="*/ 27214 h 1451429"/>
              <a:gd name="connsiteX2" fmla="*/ 6288102 w 6288102"/>
              <a:gd name="connsiteY2" fmla="*/ 0 h 1451429"/>
              <a:gd name="connsiteX3" fmla="*/ 5428584 w 6288102"/>
              <a:gd name="connsiteY3" fmla="*/ 1442357 h 1451429"/>
              <a:gd name="connsiteX4" fmla="*/ 1 w 6288102"/>
              <a:gd name="connsiteY4" fmla="*/ 1451429 h 1451429"/>
              <a:gd name="connsiteX0" fmla="*/ 8138 w 6296239"/>
              <a:gd name="connsiteY0" fmla="*/ 1451429 h 1451429"/>
              <a:gd name="connsiteX1" fmla="*/ 0 w 6296239"/>
              <a:gd name="connsiteY1" fmla="*/ 19743 h 1451429"/>
              <a:gd name="connsiteX2" fmla="*/ 6296239 w 6296239"/>
              <a:gd name="connsiteY2" fmla="*/ 0 h 1451429"/>
              <a:gd name="connsiteX3" fmla="*/ 5436721 w 6296239"/>
              <a:gd name="connsiteY3" fmla="*/ 1442357 h 1451429"/>
              <a:gd name="connsiteX4" fmla="*/ 8138 w 6296239"/>
              <a:gd name="connsiteY4" fmla="*/ 1451429 h 1451429"/>
              <a:gd name="connsiteX0" fmla="*/ 8138 w 6296239"/>
              <a:gd name="connsiteY0" fmla="*/ 1451429 h 1451429"/>
              <a:gd name="connsiteX1" fmla="*/ 0 w 6296239"/>
              <a:gd name="connsiteY1" fmla="*/ 19743 h 1451429"/>
              <a:gd name="connsiteX2" fmla="*/ 6296239 w 6296239"/>
              <a:gd name="connsiteY2" fmla="*/ 0 h 1451429"/>
              <a:gd name="connsiteX3" fmla="*/ 5436721 w 6296239"/>
              <a:gd name="connsiteY3" fmla="*/ 1442357 h 1451429"/>
              <a:gd name="connsiteX4" fmla="*/ 220517 w 6296239"/>
              <a:gd name="connsiteY4" fmla="*/ 1450895 h 1451429"/>
              <a:gd name="connsiteX5" fmla="*/ 8138 w 6296239"/>
              <a:gd name="connsiteY5" fmla="*/ 1451429 h 1451429"/>
              <a:gd name="connsiteX0" fmla="*/ 8138 w 6296239"/>
              <a:gd name="connsiteY0" fmla="*/ 1451429 h 1451429"/>
              <a:gd name="connsiteX1" fmla="*/ 0 w 6296239"/>
              <a:gd name="connsiteY1" fmla="*/ 19743 h 1451429"/>
              <a:gd name="connsiteX2" fmla="*/ 6296239 w 6296239"/>
              <a:gd name="connsiteY2" fmla="*/ 0 h 1451429"/>
              <a:gd name="connsiteX3" fmla="*/ 5436721 w 6296239"/>
              <a:gd name="connsiteY3" fmla="*/ 1442357 h 1451429"/>
              <a:gd name="connsiteX4" fmla="*/ 369929 w 6296239"/>
              <a:gd name="connsiteY4" fmla="*/ 1353777 h 1451429"/>
              <a:gd name="connsiteX5" fmla="*/ 8138 w 6296239"/>
              <a:gd name="connsiteY5" fmla="*/ 1451429 h 1451429"/>
              <a:gd name="connsiteX0" fmla="*/ 8138 w 6296239"/>
              <a:gd name="connsiteY0" fmla="*/ 1451429 h 1480777"/>
              <a:gd name="connsiteX1" fmla="*/ 0 w 6296239"/>
              <a:gd name="connsiteY1" fmla="*/ 19743 h 1480777"/>
              <a:gd name="connsiteX2" fmla="*/ 6296239 w 6296239"/>
              <a:gd name="connsiteY2" fmla="*/ 0 h 1480777"/>
              <a:gd name="connsiteX3" fmla="*/ 5436721 w 6296239"/>
              <a:gd name="connsiteY3" fmla="*/ 1442357 h 1480777"/>
              <a:gd name="connsiteX4" fmla="*/ 205576 w 6296239"/>
              <a:gd name="connsiteY4" fmla="*/ 1480777 h 1480777"/>
              <a:gd name="connsiteX5" fmla="*/ 8138 w 6296239"/>
              <a:gd name="connsiteY5" fmla="*/ 1451429 h 1480777"/>
              <a:gd name="connsiteX0" fmla="*/ 4 w 6303046"/>
              <a:gd name="connsiteY0" fmla="*/ 1077899 h 1480777"/>
              <a:gd name="connsiteX1" fmla="*/ 6807 w 6303046"/>
              <a:gd name="connsiteY1" fmla="*/ 19743 h 1480777"/>
              <a:gd name="connsiteX2" fmla="*/ 6303046 w 6303046"/>
              <a:gd name="connsiteY2" fmla="*/ 0 h 1480777"/>
              <a:gd name="connsiteX3" fmla="*/ 5443528 w 6303046"/>
              <a:gd name="connsiteY3" fmla="*/ 1442357 h 1480777"/>
              <a:gd name="connsiteX4" fmla="*/ 212383 w 6303046"/>
              <a:gd name="connsiteY4" fmla="*/ 1480777 h 1480777"/>
              <a:gd name="connsiteX5" fmla="*/ 4 w 6303046"/>
              <a:gd name="connsiteY5" fmla="*/ 1077899 h 1480777"/>
              <a:gd name="connsiteX0" fmla="*/ 49091 w 6352133"/>
              <a:gd name="connsiteY0" fmla="*/ 1077899 h 1480777"/>
              <a:gd name="connsiteX1" fmla="*/ 55894 w 6352133"/>
              <a:gd name="connsiteY1" fmla="*/ 19743 h 1480777"/>
              <a:gd name="connsiteX2" fmla="*/ 6352133 w 6352133"/>
              <a:gd name="connsiteY2" fmla="*/ 0 h 1480777"/>
              <a:gd name="connsiteX3" fmla="*/ 5492615 w 6352133"/>
              <a:gd name="connsiteY3" fmla="*/ 1442357 h 1480777"/>
              <a:gd name="connsiteX4" fmla="*/ 0 w 6352133"/>
              <a:gd name="connsiteY4" fmla="*/ 1480777 h 1480777"/>
              <a:gd name="connsiteX5" fmla="*/ 49091 w 6352133"/>
              <a:gd name="connsiteY5" fmla="*/ 1077899 h 1480777"/>
              <a:gd name="connsiteX0" fmla="*/ 4268 w 6307310"/>
              <a:gd name="connsiteY0" fmla="*/ 1077899 h 1480777"/>
              <a:gd name="connsiteX1" fmla="*/ 11071 w 6307310"/>
              <a:gd name="connsiteY1" fmla="*/ 19743 h 1480777"/>
              <a:gd name="connsiteX2" fmla="*/ 6307310 w 6307310"/>
              <a:gd name="connsiteY2" fmla="*/ 0 h 1480777"/>
              <a:gd name="connsiteX3" fmla="*/ 5447792 w 6307310"/>
              <a:gd name="connsiteY3" fmla="*/ 1442357 h 1480777"/>
              <a:gd name="connsiteX4" fmla="*/ 0 w 6307310"/>
              <a:gd name="connsiteY4" fmla="*/ 1480777 h 1480777"/>
              <a:gd name="connsiteX5" fmla="*/ 4268 w 6307310"/>
              <a:gd name="connsiteY5" fmla="*/ 1077899 h 1480777"/>
              <a:gd name="connsiteX0" fmla="*/ 144 w 6303186"/>
              <a:gd name="connsiteY0" fmla="*/ 1077899 h 1458594"/>
              <a:gd name="connsiteX1" fmla="*/ 6947 w 6303186"/>
              <a:gd name="connsiteY1" fmla="*/ 19743 h 1458594"/>
              <a:gd name="connsiteX2" fmla="*/ 6303186 w 6303186"/>
              <a:gd name="connsiteY2" fmla="*/ 0 h 1458594"/>
              <a:gd name="connsiteX3" fmla="*/ 5443668 w 6303186"/>
              <a:gd name="connsiteY3" fmla="*/ 1442357 h 1458594"/>
              <a:gd name="connsiteX4" fmla="*/ 6968 w 6303186"/>
              <a:gd name="connsiteY4" fmla="*/ 1458594 h 1458594"/>
              <a:gd name="connsiteX5" fmla="*/ 144 w 6303186"/>
              <a:gd name="connsiteY5" fmla="*/ 1077899 h 1458594"/>
              <a:gd name="connsiteX0" fmla="*/ 144 w 6303186"/>
              <a:gd name="connsiteY0" fmla="*/ 1077899 h 1442357"/>
              <a:gd name="connsiteX1" fmla="*/ 6947 w 6303186"/>
              <a:gd name="connsiteY1" fmla="*/ 19743 h 1442357"/>
              <a:gd name="connsiteX2" fmla="*/ 6303186 w 6303186"/>
              <a:gd name="connsiteY2" fmla="*/ 0 h 1442357"/>
              <a:gd name="connsiteX3" fmla="*/ 5443668 w 6303186"/>
              <a:gd name="connsiteY3" fmla="*/ 1442357 h 1442357"/>
              <a:gd name="connsiteX4" fmla="*/ 6968 w 6303186"/>
              <a:gd name="connsiteY4" fmla="*/ 1430865 h 1442357"/>
              <a:gd name="connsiteX5" fmla="*/ 144 w 6303186"/>
              <a:gd name="connsiteY5" fmla="*/ 1077899 h 1442357"/>
              <a:gd name="connsiteX0" fmla="*/ 303 w 6303345"/>
              <a:gd name="connsiteY0" fmla="*/ 1077899 h 1458594"/>
              <a:gd name="connsiteX1" fmla="*/ 7106 w 6303345"/>
              <a:gd name="connsiteY1" fmla="*/ 19743 h 1458594"/>
              <a:gd name="connsiteX2" fmla="*/ 6303345 w 6303345"/>
              <a:gd name="connsiteY2" fmla="*/ 0 h 1458594"/>
              <a:gd name="connsiteX3" fmla="*/ 5443827 w 6303345"/>
              <a:gd name="connsiteY3" fmla="*/ 1442357 h 1458594"/>
              <a:gd name="connsiteX4" fmla="*/ 1581 w 6303345"/>
              <a:gd name="connsiteY4" fmla="*/ 1458594 h 1458594"/>
              <a:gd name="connsiteX5" fmla="*/ 303 w 6303345"/>
              <a:gd name="connsiteY5" fmla="*/ 1077899 h 1458594"/>
              <a:gd name="connsiteX0" fmla="*/ 303 w 6303345"/>
              <a:gd name="connsiteY0" fmla="*/ 1091431 h 1472126"/>
              <a:gd name="connsiteX1" fmla="*/ 12652 w 6303345"/>
              <a:gd name="connsiteY1" fmla="*/ 0 h 1472126"/>
              <a:gd name="connsiteX2" fmla="*/ 6303345 w 6303345"/>
              <a:gd name="connsiteY2" fmla="*/ 13532 h 1472126"/>
              <a:gd name="connsiteX3" fmla="*/ 5443827 w 6303345"/>
              <a:gd name="connsiteY3" fmla="*/ 1455889 h 1472126"/>
              <a:gd name="connsiteX4" fmla="*/ 1581 w 6303345"/>
              <a:gd name="connsiteY4" fmla="*/ 1472126 h 1472126"/>
              <a:gd name="connsiteX5" fmla="*/ 303 w 6303345"/>
              <a:gd name="connsiteY5" fmla="*/ 1091431 h 1472126"/>
              <a:gd name="connsiteX0" fmla="*/ 303 w 6303345"/>
              <a:gd name="connsiteY0" fmla="*/ 1077899 h 1458594"/>
              <a:gd name="connsiteX1" fmla="*/ 12652 w 6303345"/>
              <a:gd name="connsiteY1" fmla="*/ 3105 h 1458594"/>
              <a:gd name="connsiteX2" fmla="*/ 6303345 w 6303345"/>
              <a:gd name="connsiteY2" fmla="*/ 0 h 1458594"/>
              <a:gd name="connsiteX3" fmla="*/ 5443827 w 6303345"/>
              <a:gd name="connsiteY3" fmla="*/ 1442357 h 1458594"/>
              <a:gd name="connsiteX4" fmla="*/ 1581 w 6303345"/>
              <a:gd name="connsiteY4" fmla="*/ 1458594 h 1458594"/>
              <a:gd name="connsiteX5" fmla="*/ 303 w 6303345"/>
              <a:gd name="connsiteY5" fmla="*/ 1077899 h 1458594"/>
              <a:gd name="connsiteX0" fmla="*/ 109642 w 6301764"/>
              <a:gd name="connsiteY0" fmla="*/ 861615 h 1458594"/>
              <a:gd name="connsiteX1" fmla="*/ 11071 w 6301764"/>
              <a:gd name="connsiteY1" fmla="*/ 3105 h 1458594"/>
              <a:gd name="connsiteX2" fmla="*/ 6301764 w 6301764"/>
              <a:gd name="connsiteY2" fmla="*/ 0 h 1458594"/>
              <a:gd name="connsiteX3" fmla="*/ 5442246 w 6301764"/>
              <a:gd name="connsiteY3" fmla="*/ 1442357 h 1458594"/>
              <a:gd name="connsiteX4" fmla="*/ 0 w 6301764"/>
              <a:gd name="connsiteY4" fmla="*/ 1458594 h 1458594"/>
              <a:gd name="connsiteX5" fmla="*/ 109642 w 6301764"/>
              <a:gd name="connsiteY5" fmla="*/ 861615 h 1458594"/>
              <a:gd name="connsiteX0" fmla="*/ 15360 w 6301764"/>
              <a:gd name="connsiteY0" fmla="*/ 861615 h 1458594"/>
              <a:gd name="connsiteX1" fmla="*/ 11071 w 6301764"/>
              <a:gd name="connsiteY1" fmla="*/ 3105 h 1458594"/>
              <a:gd name="connsiteX2" fmla="*/ 6301764 w 6301764"/>
              <a:gd name="connsiteY2" fmla="*/ 0 h 1458594"/>
              <a:gd name="connsiteX3" fmla="*/ 5442246 w 6301764"/>
              <a:gd name="connsiteY3" fmla="*/ 1442357 h 1458594"/>
              <a:gd name="connsiteX4" fmla="*/ 0 w 6301764"/>
              <a:gd name="connsiteY4" fmla="*/ 1458594 h 1458594"/>
              <a:gd name="connsiteX5" fmla="*/ 15360 w 6301764"/>
              <a:gd name="connsiteY5" fmla="*/ 861615 h 1458594"/>
              <a:gd name="connsiteX0" fmla="*/ 9814 w 6296218"/>
              <a:gd name="connsiteY0" fmla="*/ 861615 h 1453048"/>
              <a:gd name="connsiteX1" fmla="*/ 5525 w 6296218"/>
              <a:gd name="connsiteY1" fmla="*/ 3105 h 1453048"/>
              <a:gd name="connsiteX2" fmla="*/ 6296218 w 6296218"/>
              <a:gd name="connsiteY2" fmla="*/ 0 h 1453048"/>
              <a:gd name="connsiteX3" fmla="*/ 5436700 w 6296218"/>
              <a:gd name="connsiteY3" fmla="*/ 1442357 h 1453048"/>
              <a:gd name="connsiteX4" fmla="*/ 0 w 6296218"/>
              <a:gd name="connsiteY4" fmla="*/ 1453048 h 1453048"/>
              <a:gd name="connsiteX5" fmla="*/ 9814 w 6296218"/>
              <a:gd name="connsiteY5" fmla="*/ 861615 h 1453048"/>
              <a:gd name="connsiteX0" fmla="*/ 4289 w 6290693"/>
              <a:gd name="connsiteY0" fmla="*/ 861615 h 1453048"/>
              <a:gd name="connsiteX1" fmla="*/ 0 w 6290693"/>
              <a:gd name="connsiteY1" fmla="*/ 3105 h 1453048"/>
              <a:gd name="connsiteX2" fmla="*/ 6290693 w 6290693"/>
              <a:gd name="connsiteY2" fmla="*/ 0 h 1453048"/>
              <a:gd name="connsiteX3" fmla="*/ 5431175 w 6290693"/>
              <a:gd name="connsiteY3" fmla="*/ 1442357 h 1453048"/>
              <a:gd name="connsiteX4" fmla="*/ 55481 w 6290693"/>
              <a:gd name="connsiteY4" fmla="*/ 1453048 h 1453048"/>
              <a:gd name="connsiteX5" fmla="*/ 4289 w 6290693"/>
              <a:gd name="connsiteY5" fmla="*/ 861615 h 1453048"/>
              <a:gd name="connsiteX0" fmla="*/ 4289 w 6290693"/>
              <a:gd name="connsiteY0" fmla="*/ 861615 h 1453048"/>
              <a:gd name="connsiteX1" fmla="*/ 0 w 6290693"/>
              <a:gd name="connsiteY1" fmla="*/ 3105 h 1453048"/>
              <a:gd name="connsiteX2" fmla="*/ 6290693 w 6290693"/>
              <a:gd name="connsiteY2" fmla="*/ 0 h 1453048"/>
              <a:gd name="connsiteX3" fmla="*/ 5431175 w 6290693"/>
              <a:gd name="connsiteY3" fmla="*/ 1442357 h 1453048"/>
              <a:gd name="connsiteX4" fmla="*/ 11113 w 6290693"/>
              <a:gd name="connsiteY4" fmla="*/ 1453048 h 1453048"/>
              <a:gd name="connsiteX5" fmla="*/ 4289 w 6290693"/>
              <a:gd name="connsiteY5" fmla="*/ 861615 h 1453048"/>
              <a:gd name="connsiteX0" fmla="*/ 4289 w 6290693"/>
              <a:gd name="connsiteY0" fmla="*/ 861615 h 1447503"/>
              <a:gd name="connsiteX1" fmla="*/ 0 w 6290693"/>
              <a:gd name="connsiteY1" fmla="*/ 3105 h 1447503"/>
              <a:gd name="connsiteX2" fmla="*/ 6290693 w 6290693"/>
              <a:gd name="connsiteY2" fmla="*/ 0 h 1447503"/>
              <a:gd name="connsiteX3" fmla="*/ 5431175 w 6290693"/>
              <a:gd name="connsiteY3" fmla="*/ 1442357 h 1447503"/>
              <a:gd name="connsiteX4" fmla="*/ 5567 w 6290693"/>
              <a:gd name="connsiteY4" fmla="*/ 1447503 h 1447503"/>
              <a:gd name="connsiteX5" fmla="*/ 4289 w 6290693"/>
              <a:gd name="connsiteY5" fmla="*/ 861615 h 1447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0693" h="1447503">
                <a:moveTo>
                  <a:pt x="4289" y="861615"/>
                </a:moveTo>
                <a:cubicBezTo>
                  <a:pt x="4067" y="386877"/>
                  <a:pt x="222" y="477843"/>
                  <a:pt x="0" y="3105"/>
                </a:cubicBezTo>
                <a:lnTo>
                  <a:pt x="6290693" y="0"/>
                </a:lnTo>
                <a:lnTo>
                  <a:pt x="5431175" y="1442357"/>
                </a:lnTo>
                <a:lnTo>
                  <a:pt x="5567" y="1447503"/>
                </a:lnTo>
                <a:cubicBezTo>
                  <a:pt x="6990" y="1313210"/>
                  <a:pt x="2866" y="995908"/>
                  <a:pt x="4289" y="861615"/>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6BB6"/>
              </a:solidFill>
            </a:endParaRPr>
          </a:p>
        </p:txBody>
      </p:sp>
      <p:sp>
        <p:nvSpPr>
          <p:cNvPr id="9" name="Text Placeholder 8"/>
          <p:cNvSpPr>
            <a:spLocks noGrp="1"/>
          </p:cNvSpPr>
          <p:nvPr>
            <p:ph type="body" sz="quarter" idx="10" hasCustomPrompt="1"/>
          </p:nvPr>
        </p:nvSpPr>
        <p:spPr>
          <a:xfrm>
            <a:off x="0" y="1796964"/>
            <a:ext cx="5711152" cy="631568"/>
          </a:xfrm>
          <a:prstGeom prst="rect">
            <a:avLst/>
          </a:prstGeom>
        </p:spPr>
        <p:txBody>
          <a:bodyPr vert="horz"/>
          <a:lstStyle>
            <a:lvl1pPr marL="0" indent="344488" algn="l">
              <a:buNone/>
              <a:defRPr sz="2700">
                <a:solidFill>
                  <a:srgbClr val="006BB6"/>
                </a:solidFill>
                <a:latin typeface="Calibri Light"/>
              </a:defRPr>
            </a:lvl1pPr>
          </a:lstStyle>
          <a:p>
            <a:pPr lvl="0"/>
            <a:r>
              <a:rPr lang="en-US" dirty="0" smtClean="0"/>
              <a:t>Chapter Divider in Calibri Light</a:t>
            </a:r>
          </a:p>
        </p:txBody>
      </p:sp>
    </p:spTree>
    <p:extLst>
      <p:ext uri="{BB962C8B-B14F-4D97-AF65-F5344CB8AC3E}">
        <p14:creationId xmlns:p14="http://schemas.microsoft.com/office/powerpoint/2010/main" val="1290333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4"/>
            <a:ext cx="9144000" cy="6853431"/>
          </a:xfrm>
          <a:prstGeom prst="rect">
            <a:avLst/>
          </a:prstGeom>
        </p:spPr>
      </p:pic>
      <p:sp>
        <p:nvSpPr>
          <p:cNvPr id="2" name="Title 1"/>
          <p:cNvSpPr>
            <a:spLocks noGrp="1"/>
          </p:cNvSpPr>
          <p:nvPr>
            <p:ph type="title" hasCustomPrompt="1"/>
          </p:nvPr>
        </p:nvSpPr>
        <p:spPr>
          <a:xfrm>
            <a:off x="457200" y="274638"/>
            <a:ext cx="8229600" cy="1143000"/>
          </a:xfrm>
          <a:prstGeom prst="rect">
            <a:avLst/>
          </a:prstGeom>
        </p:spPr>
        <p:txBody>
          <a:bodyPr vert="horz"/>
          <a:lstStyle>
            <a:lvl1pPr algn="l">
              <a:defRPr sz="6000" baseline="0">
                <a:solidFill>
                  <a:schemeClr val="bg1"/>
                </a:solidFill>
                <a:latin typeface="Calibri Light"/>
              </a:defRPr>
            </a:lvl1pPr>
          </a:lstStyle>
          <a:p>
            <a:r>
              <a:rPr lang="en-US" dirty="0" smtClean="0"/>
              <a:t>Graphs or charts</a:t>
            </a:r>
            <a:endParaRPr lang="en-US" dirty="0"/>
          </a:p>
        </p:txBody>
      </p:sp>
    </p:spTree>
    <p:extLst>
      <p:ext uri="{BB962C8B-B14F-4D97-AF65-F5344CB8AC3E}">
        <p14:creationId xmlns:p14="http://schemas.microsoft.com/office/powerpoint/2010/main" val="57122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194" y="8194"/>
            <a:ext cx="9144000" cy="6858000"/>
          </a:xfrm>
          <a:prstGeom prst="rect">
            <a:avLst/>
          </a:prstGeom>
        </p:spPr>
      </p:pic>
    </p:spTree>
    <p:extLst>
      <p:ext uri="{BB962C8B-B14F-4D97-AF65-F5344CB8AC3E}">
        <p14:creationId xmlns:p14="http://schemas.microsoft.com/office/powerpoint/2010/main" val="212874258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2" r:id="rId5"/>
    <p:sldLayoutId id="2147483653" r:id="rId6"/>
    <p:sldLayoutId id="2147483655" r:id="rId7"/>
    <p:sldLayoutId id="2147483654"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aryjane.mackinnon@novascotia.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6000" dirty="0" smtClean="0"/>
              <a:t>Immigration in Nova Scotia </a:t>
            </a:r>
            <a:endParaRPr lang="en-US" sz="6000" dirty="0"/>
          </a:p>
        </p:txBody>
      </p:sp>
      <p:sp>
        <p:nvSpPr>
          <p:cNvPr id="4" name="Subtitle 3"/>
          <p:cNvSpPr>
            <a:spLocks noGrp="1"/>
          </p:cNvSpPr>
          <p:nvPr>
            <p:ph type="subTitle" idx="1"/>
          </p:nvPr>
        </p:nvSpPr>
        <p:spPr>
          <a:xfrm>
            <a:off x="494356" y="3334999"/>
            <a:ext cx="8206205" cy="650252"/>
          </a:xfrm>
        </p:spPr>
        <p:txBody>
          <a:bodyPr/>
          <a:lstStyle/>
          <a:p>
            <a:pPr algn="r"/>
            <a:endParaRPr lang="en-US" sz="2800" b="1" dirty="0" smtClean="0"/>
          </a:p>
          <a:p>
            <a:pPr algn="r"/>
            <a:r>
              <a:rPr lang="en-US" sz="2800" b="1" dirty="0" smtClean="0"/>
              <a:t>May 2016</a:t>
            </a:r>
            <a:endParaRPr lang="en-US" sz="2800" b="1" dirty="0"/>
          </a:p>
        </p:txBody>
      </p:sp>
    </p:spTree>
    <p:extLst>
      <p:ext uri="{BB962C8B-B14F-4D97-AF65-F5344CB8AC3E}">
        <p14:creationId xmlns:p14="http://schemas.microsoft.com/office/powerpoint/2010/main" val="309542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Skilled Worker Stream</a:t>
            </a:r>
            <a:endParaRPr lang="en-US" dirty="0"/>
          </a:p>
        </p:txBody>
      </p:sp>
      <p:sp>
        <p:nvSpPr>
          <p:cNvPr id="3" name="Text Placeholder 2"/>
          <p:cNvSpPr>
            <a:spLocks noGrp="1"/>
          </p:cNvSpPr>
          <p:nvPr>
            <p:ph type="body" sz="quarter" idx="10"/>
          </p:nvPr>
        </p:nvSpPr>
        <p:spPr>
          <a:xfrm>
            <a:off x="457200" y="1417638"/>
            <a:ext cx="8229600" cy="4232275"/>
          </a:xfrm>
        </p:spPr>
        <p:txBody>
          <a:bodyPr/>
          <a:lstStyle/>
          <a:p>
            <a:pPr marL="342900" indent="-342900">
              <a:buFont typeface="Arial" panose="020B0604020202020204" pitchFamily="34" charset="0"/>
              <a:buChar char="•"/>
            </a:pPr>
            <a:r>
              <a:rPr lang="en-US" dirty="0" smtClean="0"/>
              <a:t>Focus on high skilled (NOC O,A,B) with </a:t>
            </a:r>
            <a:r>
              <a:rPr lang="en-US" b="1" dirty="0" smtClean="0"/>
              <a:t>permanent, full time job offer </a:t>
            </a:r>
            <a:r>
              <a:rPr lang="en-US" dirty="0" smtClean="0"/>
              <a:t>from a NS employer</a:t>
            </a:r>
          </a:p>
          <a:p>
            <a:pPr marL="1085850" lvl="1" indent="-342900">
              <a:buFont typeface="Arial" panose="020B0604020202020204" pitchFamily="34" charset="0"/>
              <a:buChar char="•"/>
            </a:pPr>
            <a:r>
              <a:rPr lang="en-US" sz="2000" dirty="0" smtClean="0"/>
              <a:t>NOC C &amp; D considered on a case-by-case basis (requires 6 months work experience in NS)</a:t>
            </a:r>
          </a:p>
          <a:p>
            <a:pPr marL="342900" indent="-342900">
              <a:buFont typeface="Arial" panose="020B0604020202020204" pitchFamily="34" charset="0"/>
              <a:buChar char="•"/>
              <a:defRPr/>
            </a:pPr>
            <a:r>
              <a:rPr lang="en-US" dirty="0" smtClean="0"/>
              <a:t>Age 21 to 55</a:t>
            </a:r>
          </a:p>
          <a:p>
            <a:pPr marL="342900" indent="-342900">
              <a:buFont typeface="Arial" panose="020B0604020202020204" pitchFamily="34" charset="0"/>
              <a:buChar char="•"/>
              <a:defRPr/>
            </a:pPr>
            <a:r>
              <a:rPr lang="en-US" dirty="0" smtClean="0"/>
              <a:t>Canadian high school equivalency of 12 years</a:t>
            </a:r>
          </a:p>
          <a:p>
            <a:pPr marL="342900" indent="-342900">
              <a:buFont typeface="Arial" panose="020B0604020202020204" pitchFamily="34" charset="0"/>
              <a:buChar char="•"/>
              <a:defRPr/>
            </a:pPr>
            <a:r>
              <a:rPr lang="en-US" dirty="0" smtClean="0"/>
              <a:t>Related work experience of 1 year</a:t>
            </a:r>
          </a:p>
          <a:p>
            <a:pPr marL="342900" indent="-342900">
              <a:buFont typeface="Arial" panose="020B0604020202020204" pitchFamily="34" charset="0"/>
              <a:buChar char="•"/>
              <a:defRPr/>
            </a:pPr>
            <a:r>
              <a:rPr lang="en-US" dirty="0" smtClean="0"/>
              <a:t>English or French language ability to a CLB Level 5 (mandatory testing on case-by-case basis)</a:t>
            </a:r>
          </a:p>
          <a:p>
            <a:pPr marL="342900" indent="-342900">
              <a:buFont typeface="Arial" panose="020B0604020202020204" pitchFamily="34" charset="0"/>
              <a:buChar char="•"/>
              <a:defRPr/>
            </a:pPr>
            <a:r>
              <a:rPr lang="en-US" dirty="0" smtClean="0"/>
              <a:t>Financial resources and settlement supports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98192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Nova Scotia Demand: Express Entry</a:t>
            </a:r>
          </a:p>
        </p:txBody>
      </p:sp>
      <p:sp>
        <p:nvSpPr>
          <p:cNvPr id="3" name="Content Placeholder 2"/>
          <p:cNvSpPr>
            <a:spLocks noGrp="1"/>
          </p:cNvSpPr>
          <p:nvPr>
            <p:ph sz="half" idx="1"/>
          </p:nvPr>
        </p:nvSpPr>
        <p:spPr>
          <a:xfrm>
            <a:off x="457200" y="1846217"/>
            <a:ext cx="4038600" cy="3952978"/>
          </a:xfrm>
        </p:spPr>
        <p:txBody>
          <a:bodyPr/>
          <a:lstStyle/>
          <a:p>
            <a:pPr marL="0" indent="0">
              <a:buNone/>
            </a:pPr>
            <a:r>
              <a:rPr lang="en-US" dirty="0">
                <a:solidFill>
                  <a:schemeClr val="tx1"/>
                </a:solidFill>
              </a:rPr>
              <a:t>Focused on high skill, high human capital applicants (NOC 0, A, B) who can quickly attach to the labour market, via: </a:t>
            </a:r>
          </a:p>
          <a:p>
            <a:pPr>
              <a:buFont typeface="Arial" panose="020B0604020202020204" pitchFamily="34" charset="0"/>
              <a:buChar char="•"/>
            </a:pPr>
            <a:r>
              <a:rPr lang="en-US" dirty="0">
                <a:solidFill>
                  <a:schemeClr val="tx1"/>
                </a:solidFill>
              </a:rPr>
              <a:t>A job offer from a NS </a:t>
            </a:r>
            <a:r>
              <a:rPr lang="en-US" dirty="0" smtClean="0">
                <a:solidFill>
                  <a:schemeClr val="tx1"/>
                </a:solidFill>
              </a:rPr>
              <a:t>employer; or</a:t>
            </a:r>
            <a:endParaRPr lang="en-US" dirty="0">
              <a:solidFill>
                <a:schemeClr val="tx1"/>
              </a:solidFill>
            </a:endParaRPr>
          </a:p>
          <a:p>
            <a:pPr>
              <a:buFont typeface="Arial" panose="020B0604020202020204" pitchFamily="34" charset="0"/>
              <a:buChar char="•"/>
            </a:pPr>
            <a:r>
              <a:rPr lang="en-US" dirty="0">
                <a:solidFill>
                  <a:schemeClr val="tx1"/>
                </a:solidFill>
              </a:rPr>
              <a:t>Work experience in a</a:t>
            </a:r>
            <a:r>
              <a:rPr lang="en-US" b="1" dirty="0">
                <a:solidFill>
                  <a:schemeClr val="tx1"/>
                </a:solidFill>
              </a:rPr>
              <a:t> high demand occupation </a:t>
            </a:r>
          </a:p>
          <a:p>
            <a:endParaRPr lang="en-US" dirty="0"/>
          </a:p>
        </p:txBody>
      </p:sp>
      <p:sp>
        <p:nvSpPr>
          <p:cNvPr id="4" name="Content Placeholder 3"/>
          <p:cNvSpPr>
            <a:spLocks noGrp="1"/>
          </p:cNvSpPr>
          <p:nvPr>
            <p:ph sz="half" idx="2"/>
          </p:nvPr>
        </p:nvSpPr>
        <p:spPr>
          <a:xfrm>
            <a:off x="4813539" y="1846217"/>
            <a:ext cx="4019909" cy="3952978"/>
          </a:xfrm>
        </p:spPr>
        <p:txBody>
          <a:bodyPr/>
          <a:lstStyle/>
          <a:p>
            <a:pPr marL="0" indent="0">
              <a:buNone/>
            </a:pPr>
            <a:r>
              <a:rPr lang="en-US" dirty="0">
                <a:solidFill>
                  <a:schemeClr val="tx1"/>
                </a:solidFill>
              </a:rPr>
              <a:t>Points matrix used for assessment (minimum of 67 points required) on 6 selection factors: </a:t>
            </a:r>
          </a:p>
          <a:p>
            <a:pPr>
              <a:buFont typeface="Arial" panose="020B0604020202020204" pitchFamily="34" charset="0"/>
              <a:buChar char="•"/>
            </a:pPr>
            <a:r>
              <a:rPr lang="en-US" dirty="0">
                <a:solidFill>
                  <a:schemeClr val="tx1"/>
                </a:solidFill>
              </a:rPr>
              <a:t>Education</a:t>
            </a:r>
          </a:p>
          <a:p>
            <a:pPr>
              <a:buFont typeface="Arial" panose="020B0604020202020204" pitchFamily="34" charset="0"/>
              <a:buChar char="•"/>
            </a:pPr>
            <a:r>
              <a:rPr lang="en-US" dirty="0">
                <a:solidFill>
                  <a:schemeClr val="tx1"/>
                </a:solidFill>
              </a:rPr>
              <a:t>Age</a:t>
            </a:r>
          </a:p>
          <a:p>
            <a:pPr>
              <a:buFont typeface="Arial" panose="020B0604020202020204" pitchFamily="34" charset="0"/>
              <a:buChar char="•"/>
            </a:pPr>
            <a:r>
              <a:rPr lang="en-US" dirty="0">
                <a:solidFill>
                  <a:schemeClr val="tx1"/>
                </a:solidFill>
              </a:rPr>
              <a:t>Language</a:t>
            </a:r>
          </a:p>
          <a:p>
            <a:pPr>
              <a:buFont typeface="Arial" panose="020B0604020202020204" pitchFamily="34" charset="0"/>
              <a:buChar char="•"/>
            </a:pPr>
            <a:r>
              <a:rPr lang="en-US" dirty="0">
                <a:solidFill>
                  <a:schemeClr val="tx1"/>
                </a:solidFill>
              </a:rPr>
              <a:t>Work Experience</a:t>
            </a:r>
          </a:p>
          <a:p>
            <a:pPr>
              <a:buFont typeface="Arial" panose="020B0604020202020204" pitchFamily="34" charset="0"/>
              <a:buChar char="•"/>
            </a:pPr>
            <a:r>
              <a:rPr lang="en-US" dirty="0">
                <a:solidFill>
                  <a:schemeClr val="tx1"/>
                </a:solidFill>
              </a:rPr>
              <a:t>Arranged Employment</a:t>
            </a:r>
          </a:p>
          <a:p>
            <a:pPr>
              <a:buFont typeface="Arial" panose="020B0604020202020204" pitchFamily="34" charset="0"/>
              <a:buChar char="•"/>
            </a:pPr>
            <a:r>
              <a:rPr lang="en-US" dirty="0">
                <a:solidFill>
                  <a:schemeClr val="tx1"/>
                </a:solidFill>
              </a:rPr>
              <a:t>Adaptability </a:t>
            </a:r>
          </a:p>
          <a:p>
            <a:pPr marL="0" indent="0">
              <a:buNone/>
            </a:pPr>
            <a:endParaRPr lang="en-US" dirty="0"/>
          </a:p>
        </p:txBody>
      </p:sp>
      <p:sp>
        <p:nvSpPr>
          <p:cNvPr id="5" name="TextBox 4"/>
          <p:cNvSpPr txBox="1"/>
          <p:nvPr/>
        </p:nvSpPr>
        <p:spPr>
          <a:xfrm>
            <a:off x="585788" y="1014413"/>
            <a:ext cx="7743825" cy="904863"/>
          </a:xfrm>
          <a:prstGeom prst="rect">
            <a:avLst/>
          </a:prstGeom>
          <a:noFill/>
        </p:spPr>
        <p:txBody>
          <a:bodyPr wrap="square" rtlCol="0">
            <a:spAutoFit/>
          </a:bodyPr>
          <a:lstStyle/>
          <a:p>
            <a:r>
              <a:rPr lang="en-US" sz="2400" i="1" dirty="0" smtClean="0">
                <a:solidFill>
                  <a:srgbClr val="C00000"/>
                </a:solidFill>
              </a:rPr>
              <a:t>Leverages new federal Express Entry system (mirrors FSW)</a:t>
            </a:r>
          </a:p>
          <a:p>
            <a:pPr>
              <a:spcBef>
                <a:spcPct val="20000"/>
              </a:spcBef>
            </a:pPr>
            <a:endParaRPr lang="en-US" sz="2400" dirty="0">
              <a:latin typeface="Calibri"/>
              <a:cs typeface="Calibri Light"/>
            </a:endParaRPr>
          </a:p>
        </p:txBody>
      </p:sp>
    </p:spTree>
    <p:extLst>
      <p:ext uri="{BB962C8B-B14F-4D97-AF65-F5344CB8AC3E}">
        <p14:creationId xmlns:p14="http://schemas.microsoft.com/office/powerpoint/2010/main" val="380006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53796" cy="988897"/>
          </a:xfrm>
        </p:spPr>
        <p:txBody>
          <a:bodyPr/>
          <a:lstStyle/>
          <a:p>
            <a:r>
              <a:rPr lang="en-US" sz="4000" dirty="0"/>
              <a:t>Nova Scotia </a:t>
            </a:r>
            <a:r>
              <a:rPr lang="en-US" sz="4000" dirty="0" smtClean="0"/>
              <a:t>Experience: </a:t>
            </a:r>
            <a:r>
              <a:rPr lang="en-US" sz="4000" dirty="0"/>
              <a:t>Express Entry</a:t>
            </a:r>
          </a:p>
        </p:txBody>
      </p:sp>
      <p:sp>
        <p:nvSpPr>
          <p:cNvPr id="3" name="Content Placeholder 2"/>
          <p:cNvSpPr>
            <a:spLocks noGrp="1"/>
          </p:cNvSpPr>
          <p:nvPr>
            <p:ph sz="half" idx="1"/>
          </p:nvPr>
        </p:nvSpPr>
        <p:spPr>
          <a:xfrm>
            <a:off x="457200" y="1750423"/>
            <a:ext cx="4038600" cy="3982794"/>
          </a:xfrm>
        </p:spPr>
        <p:txBody>
          <a:bodyPr/>
          <a:lstStyle/>
          <a:p>
            <a:pPr marL="0" indent="0">
              <a:buNone/>
            </a:pPr>
            <a:r>
              <a:rPr lang="en-US" dirty="0" smtClean="0">
                <a:solidFill>
                  <a:schemeClr val="tx1"/>
                </a:solidFill>
              </a:rPr>
              <a:t>Focused </a:t>
            </a:r>
            <a:r>
              <a:rPr lang="en-US" dirty="0">
                <a:solidFill>
                  <a:schemeClr val="tx1"/>
                </a:solidFill>
              </a:rPr>
              <a:t>on high skill, high human capital applicants (NOC 0, A, B) who can quickly attach to the labour </a:t>
            </a:r>
            <a:r>
              <a:rPr lang="en-US" dirty="0" smtClean="0">
                <a:solidFill>
                  <a:schemeClr val="tx1"/>
                </a:solidFill>
              </a:rPr>
              <a:t>market.</a:t>
            </a:r>
          </a:p>
          <a:p>
            <a:pPr marL="0" indent="0">
              <a:buNone/>
            </a:pPr>
            <a:endParaRPr lang="en-US" dirty="0" smtClean="0">
              <a:solidFill>
                <a:schemeClr val="tx1"/>
              </a:solidFill>
            </a:endParaRPr>
          </a:p>
          <a:p>
            <a:r>
              <a:rPr lang="en-US" dirty="0" smtClean="0">
                <a:solidFill>
                  <a:schemeClr val="tx1"/>
                </a:solidFill>
              </a:rPr>
              <a:t>1 year work experience in NS, in the last 3 years.</a:t>
            </a:r>
            <a:endParaRPr lang="en-US" dirty="0">
              <a:solidFill>
                <a:schemeClr val="tx1"/>
              </a:solidFill>
            </a:endParaRPr>
          </a:p>
          <a:p>
            <a:endParaRPr lang="en-US" dirty="0"/>
          </a:p>
        </p:txBody>
      </p:sp>
      <p:sp>
        <p:nvSpPr>
          <p:cNvPr id="4" name="Content Placeholder 3"/>
          <p:cNvSpPr>
            <a:spLocks noGrp="1"/>
          </p:cNvSpPr>
          <p:nvPr>
            <p:ph sz="half" idx="2"/>
          </p:nvPr>
        </p:nvSpPr>
        <p:spPr>
          <a:xfrm>
            <a:off x="4991087" y="1750422"/>
            <a:ext cx="4019909" cy="3991629"/>
          </a:xfrm>
        </p:spPr>
        <p:txBody>
          <a:bodyPr/>
          <a:lstStyle/>
          <a:p>
            <a:pPr marL="0" indent="0">
              <a:buNone/>
            </a:pPr>
            <a:r>
              <a:rPr lang="en-US" dirty="0" smtClean="0">
                <a:solidFill>
                  <a:schemeClr val="tx1"/>
                </a:solidFill>
              </a:rPr>
              <a:t>Pass/Fail used </a:t>
            </a:r>
            <a:r>
              <a:rPr lang="en-US" dirty="0">
                <a:solidFill>
                  <a:schemeClr val="tx1"/>
                </a:solidFill>
              </a:rPr>
              <a:t>for assessment </a:t>
            </a:r>
            <a:r>
              <a:rPr lang="en-US" dirty="0" smtClean="0">
                <a:solidFill>
                  <a:schemeClr val="tx1"/>
                </a:solidFill>
              </a:rPr>
              <a:t>on 5 </a:t>
            </a:r>
            <a:r>
              <a:rPr lang="en-US" dirty="0">
                <a:solidFill>
                  <a:schemeClr val="tx1"/>
                </a:solidFill>
              </a:rPr>
              <a:t>selection factors: </a:t>
            </a:r>
          </a:p>
          <a:p>
            <a:pPr marL="0" indent="0">
              <a:buNone/>
            </a:pPr>
            <a:endParaRPr lang="en-US" dirty="0">
              <a:solidFill>
                <a:schemeClr val="tx1"/>
              </a:solidFill>
            </a:endParaRPr>
          </a:p>
          <a:p>
            <a:pPr>
              <a:buFont typeface="Arial" panose="020B0604020202020204" pitchFamily="34" charset="0"/>
              <a:buChar char="•"/>
            </a:pPr>
            <a:r>
              <a:rPr lang="en-US" dirty="0">
                <a:solidFill>
                  <a:schemeClr val="tx1"/>
                </a:solidFill>
              </a:rPr>
              <a:t>Education</a:t>
            </a:r>
          </a:p>
          <a:p>
            <a:pPr>
              <a:buFont typeface="Arial" panose="020B0604020202020204" pitchFamily="34" charset="0"/>
              <a:buChar char="•"/>
            </a:pPr>
            <a:r>
              <a:rPr lang="en-US" dirty="0">
                <a:solidFill>
                  <a:schemeClr val="tx1"/>
                </a:solidFill>
              </a:rPr>
              <a:t>Age</a:t>
            </a:r>
          </a:p>
          <a:p>
            <a:pPr>
              <a:buFont typeface="Arial" panose="020B0604020202020204" pitchFamily="34" charset="0"/>
              <a:buChar char="•"/>
            </a:pPr>
            <a:r>
              <a:rPr lang="en-US" dirty="0">
                <a:solidFill>
                  <a:schemeClr val="tx1"/>
                </a:solidFill>
              </a:rPr>
              <a:t>Language</a:t>
            </a:r>
          </a:p>
          <a:p>
            <a:pPr>
              <a:buFont typeface="Arial" panose="020B0604020202020204" pitchFamily="34" charset="0"/>
              <a:buChar char="•"/>
            </a:pPr>
            <a:r>
              <a:rPr lang="en-US" dirty="0">
                <a:solidFill>
                  <a:schemeClr val="tx1"/>
                </a:solidFill>
              </a:rPr>
              <a:t>Work Experience</a:t>
            </a:r>
          </a:p>
          <a:p>
            <a:pPr>
              <a:buFont typeface="Arial" panose="020B0604020202020204" pitchFamily="34" charset="0"/>
              <a:buChar char="•"/>
            </a:pPr>
            <a:r>
              <a:rPr lang="en-US" dirty="0" smtClean="0">
                <a:solidFill>
                  <a:schemeClr val="tx1"/>
                </a:solidFill>
              </a:rPr>
              <a:t>Intention to reside in NS </a:t>
            </a:r>
            <a:endParaRPr lang="en-US" dirty="0">
              <a:solidFill>
                <a:schemeClr val="tx1"/>
              </a:solidFill>
            </a:endParaRPr>
          </a:p>
          <a:p>
            <a:pPr marL="0" indent="0">
              <a:buNone/>
            </a:pPr>
            <a:endParaRPr lang="en-US" dirty="0"/>
          </a:p>
        </p:txBody>
      </p:sp>
      <p:sp>
        <p:nvSpPr>
          <p:cNvPr id="5" name="TextBox 4"/>
          <p:cNvSpPr txBox="1"/>
          <p:nvPr/>
        </p:nvSpPr>
        <p:spPr>
          <a:xfrm>
            <a:off x="700088" y="1014413"/>
            <a:ext cx="7629525" cy="461665"/>
          </a:xfrm>
          <a:prstGeom prst="rect">
            <a:avLst/>
          </a:prstGeom>
          <a:noFill/>
        </p:spPr>
        <p:txBody>
          <a:bodyPr wrap="square" rtlCol="0">
            <a:spAutoFit/>
          </a:bodyPr>
          <a:lstStyle/>
          <a:p>
            <a:pPr marL="0" indent="0"/>
            <a:endParaRPr lang="en-US" sz="2400" b="0" i="0" dirty="0" smtClean="0">
              <a:solidFill>
                <a:srgbClr val="006BB6"/>
              </a:solidFill>
              <a:latin typeface="Calibri Light"/>
              <a:cs typeface="Calibri Light"/>
            </a:endParaRPr>
          </a:p>
        </p:txBody>
      </p:sp>
      <p:sp>
        <p:nvSpPr>
          <p:cNvPr id="6" name="TextBox 5"/>
          <p:cNvSpPr txBox="1"/>
          <p:nvPr/>
        </p:nvSpPr>
        <p:spPr>
          <a:xfrm>
            <a:off x="585788" y="1014413"/>
            <a:ext cx="7743825" cy="830997"/>
          </a:xfrm>
          <a:prstGeom prst="rect">
            <a:avLst/>
          </a:prstGeom>
          <a:noFill/>
        </p:spPr>
        <p:txBody>
          <a:bodyPr wrap="square" rtlCol="0">
            <a:spAutoFit/>
          </a:bodyPr>
          <a:lstStyle/>
          <a:p>
            <a:r>
              <a:rPr lang="en-US" sz="2400" i="1" dirty="0">
                <a:solidFill>
                  <a:srgbClr val="C00000"/>
                </a:solidFill>
              </a:rPr>
              <a:t>Leverages new federal Express Entry </a:t>
            </a:r>
            <a:r>
              <a:rPr lang="en-US" sz="2400" i="1" dirty="0" smtClean="0">
                <a:solidFill>
                  <a:srgbClr val="C00000"/>
                </a:solidFill>
              </a:rPr>
              <a:t>system (mirrors CEC)</a:t>
            </a:r>
            <a:endParaRPr lang="en-US" sz="2400" i="1" dirty="0">
              <a:solidFill>
                <a:srgbClr val="C00000"/>
              </a:solidFill>
            </a:endParaRPr>
          </a:p>
          <a:p>
            <a:pPr marL="0" indent="0"/>
            <a:endParaRPr lang="en-US" sz="2400" b="0" i="0" dirty="0" smtClean="0">
              <a:solidFill>
                <a:srgbClr val="006BB6"/>
              </a:solidFill>
              <a:latin typeface="Calibri Light"/>
              <a:cs typeface="Calibri Light"/>
            </a:endParaRPr>
          </a:p>
        </p:txBody>
      </p:sp>
    </p:spTree>
    <p:extLst>
      <p:ext uri="{BB962C8B-B14F-4D97-AF65-F5344CB8AC3E}">
        <p14:creationId xmlns:p14="http://schemas.microsoft.com/office/powerpoint/2010/main" val="4205326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Business Streams</a:t>
            </a:r>
            <a:endParaRPr lang="en-US" sz="4400" dirty="0"/>
          </a:p>
        </p:txBody>
      </p:sp>
      <p:sp>
        <p:nvSpPr>
          <p:cNvPr id="3" name="Text Placeholder 2"/>
          <p:cNvSpPr>
            <a:spLocks noGrp="1"/>
          </p:cNvSpPr>
          <p:nvPr>
            <p:ph type="body" sz="quarter" idx="10"/>
          </p:nvPr>
        </p:nvSpPr>
        <p:spPr>
          <a:xfrm>
            <a:off x="457199" y="1278361"/>
            <a:ext cx="8307421" cy="5073801"/>
          </a:xfrm>
        </p:spPr>
        <p:txBody>
          <a:bodyPr>
            <a:normAutofit fontScale="92500" lnSpcReduction="10000"/>
          </a:bodyPr>
          <a:lstStyle/>
          <a:p>
            <a:pPr marL="0" lvl="1" indent="0">
              <a:buNone/>
            </a:pPr>
            <a:r>
              <a:rPr lang="en-US" sz="2400" b="1" dirty="0" smtClean="0">
                <a:latin typeface="Calibri" panose="020F0502020204030204" pitchFamily="34" charset="0"/>
              </a:rPr>
              <a:t>Entrepreneur stream: </a:t>
            </a:r>
            <a:r>
              <a:rPr lang="en-US" sz="2400" i="1" dirty="0" smtClean="0">
                <a:latin typeface="Calibri" panose="020F0502020204030204" pitchFamily="34" charset="0"/>
              </a:rPr>
              <a:t>aimed at individuals wishing to start or acquire a business while settling permanently in Nova Scotia. </a:t>
            </a:r>
          </a:p>
          <a:p>
            <a:pPr lvl="2" indent="0">
              <a:spcAft>
                <a:spcPts val="600"/>
              </a:spcAft>
              <a:buNone/>
            </a:pPr>
            <a:r>
              <a:rPr lang="en-US" sz="2000" i="1" dirty="0" smtClean="0">
                <a:solidFill>
                  <a:srgbClr val="C00000"/>
                </a:solidFill>
                <a:latin typeface="Calibri" panose="020F0502020204030204" pitchFamily="34" charset="0"/>
              </a:rPr>
              <a:t>		Similar to other provincial business streams</a:t>
            </a:r>
            <a:endParaRPr lang="en-US" sz="2000" i="1" dirty="0">
              <a:solidFill>
                <a:srgbClr val="C00000"/>
              </a:solidFill>
              <a:latin typeface="Calibri" panose="020F0502020204030204" pitchFamily="34" charset="0"/>
            </a:endParaRPr>
          </a:p>
          <a:p>
            <a:pPr marL="0" lvl="2" indent="0">
              <a:spcAft>
                <a:spcPts val="600"/>
              </a:spcAft>
              <a:buNone/>
            </a:pPr>
            <a:r>
              <a:rPr lang="en-US" sz="2400" b="1" dirty="0" smtClean="0">
                <a:latin typeface="Calibri" panose="020F0502020204030204" pitchFamily="34" charset="0"/>
              </a:rPr>
              <a:t>International </a:t>
            </a:r>
            <a:r>
              <a:rPr lang="en-US" sz="2400" b="1" dirty="0">
                <a:latin typeface="Calibri" panose="020F0502020204030204" pitchFamily="34" charset="0"/>
              </a:rPr>
              <a:t>Graduate Entrepreneur </a:t>
            </a:r>
            <a:r>
              <a:rPr lang="en-US" sz="2400" b="1" dirty="0" smtClean="0">
                <a:latin typeface="Calibri" panose="020F0502020204030204" pitchFamily="34" charset="0"/>
              </a:rPr>
              <a:t>stream: </a:t>
            </a:r>
            <a:r>
              <a:rPr lang="en-US" sz="2400" i="1" dirty="0" smtClean="0">
                <a:latin typeface="Calibri" panose="020F0502020204030204" pitchFamily="34" charset="0"/>
              </a:rPr>
              <a:t>for individuals who have graduated from a NS university or NSCC and have started a business and intend to settle permanently in NS. </a:t>
            </a:r>
          </a:p>
          <a:p>
            <a:pPr lvl="2" indent="0">
              <a:buNone/>
            </a:pPr>
            <a:r>
              <a:rPr lang="en-US" sz="2000" b="1" i="1" dirty="0">
                <a:solidFill>
                  <a:srgbClr val="C00000"/>
                </a:solidFill>
                <a:latin typeface="Calibri" panose="020F0502020204030204" pitchFamily="34" charset="0"/>
              </a:rPr>
              <a:t>	</a:t>
            </a:r>
            <a:r>
              <a:rPr lang="en-US" sz="2000" b="1" i="1" dirty="0" smtClean="0">
                <a:solidFill>
                  <a:srgbClr val="C00000"/>
                </a:solidFill>
                <a:latin typeface="Calibri" panose="020F0502020204030204" pitchFamily="34" charset="0"/>
              </a:rPr>
              <a:t>	</a:t>
            </a:r>
            <a:r>
              <a:rPr lang="en-US" sz="2000" i="1" dirty="0" smtClean="0">
                <a:solidFill>
                  <a:srgbClr val="C00000"/>
                </a:solidFill>
                <a:latin typeface="Calibri" panose="020F0502020204030204" pitchFamily="34" charset="0"/>
              </a:rPr>
              <a:t>Unique in Canada</a:t>
            </a:r>
            <a:endParaRPr lang="en-US" sz="2000" dirty="0" smtClean="0">
              <a:solidFill>
                <a:srgbClr val="C00000"/>
              </a:solidFill>
              <a:latin typeface="Calibri" panose="020F0502020204030204" pitchFamily="34" charset="0"/>
            </a:endParaRPr>
          </a:p>
          <a:p>
            <a:pPr lvl="1" indent="0">
              <a:buNone/>
            </a:pPr>
            <a:endParaRPr lang="en-US" sz="2400" dirty="0" smtClean="0">
              <a:latin typeface="Calibri" panose="020F0502020204030204" pitchFamily="34" charset="0"/>
            </a:endParaRPr>
          </a:p>
          <a:p>
            <a:r>
              <a:rPr lang="en-US" dirty="0"/>
              <a:t>Design includes several measures to </a:t>
            </a:r>
            <a:r>
              <a:rPr lang="en-US" b="1" dirty="0"/>
              <a:t>enhance program integrity </a:t>
            </a:r>
            <a:r>
              <a:rPr lang="en-US" dirty="0"/>
              <a:t>and to </a:t>
            </a:r>
            <a:r>
              <a:rPr lang="en-US" b="1" dirty="0"/>
              <a:t>mitigate risk</a:t>
            </a:r>
            <a:r>
              <a:rPr lang="en-US" dirty="0"/>
              <a:t>: </a:t>
            </a:r>
          </a:p>
          <a:p>
            <a:pPr marL="1200121" lvl="1" indent="-457189">
              <a:buFont typeface="Arial" panose="020B0604020202020204" pitchFamily="34" charset="0"/>
              <a:buChar char="•"/>
            </a:pPr>
            <a:r>
              <a:rPr lang="en-US" sz="2000" dirty="0">
                <a:latin typeface="Calibri" panose="020F0502020204030204" pitchFamily="34" charset="0"/>
              </a:rPr>
              <a:t>Online “Expression of Interest” System</a:t>
            </a:r>
          </a:p>
          <a:p>
            <a:pPr marL="1200121" lvl="1" indent="-457189">
              <a:buFont typeface="Arial" panose="020B0604020202020204" pitchFamily="34" charset="0"/>
              <a:buChar char="•"/>
            </a:pPr>
            <a:r>
              <a:rPr lang="en-US" sz="2000" dirty="0" smtClean="0">
                <a:latin typeface="Calibri" panose="020F0502020204030204" pitchFamily="34" charset="0"/>
              </a:rPr>
              <a:t>Temporary </a:t>
            </a:r>
            <a:r>
              <a:rPr lang="en-US" sz="2000" dirty="0">
                <a:latin typeface="Calibri" panose="020F0502020204030204" pitchFamily="34" charset="0"/>
              </a:rPr>
              <a:t>to </a:t>
            </a:r>
            <a:r>
              <a:rPr lang="en-US" sz="2000" dirty="0" smtClean="0">
                <a:latin typeface="Calibri" panose="020F0502020204030204" pitchFamily="34" charset="0"/>
              </a:rPr>
              <a:t>Permanent </a:t>
            </a:r>
            <a:r>
              <a:rPr lang="en-US" sz="2000" dirty="0">
                <a:latin typeface="Calibri" panose="020F0502020204030204" pitchFamily="34" charset="0"/>
              </a:rPr>
              <a:t>model</a:t>
            </a:r>
          </a:p>
          <a:p>
            <a:pPr marL="1200121" lvl="1" indent="-457189">
              <a:buFont typeface="Arial" panose="020B0604020202020204" pitchFamily="34" charset="0"/>
              <a:buChar char="•"/>
            </a:pPr>
            <a:r>
              <a:rPr lang="en-US" sz="2000" dirty="0">
                <a:latin typeface="Calibri" panose="020F0502020204030204" pitchFamily="34" charset="0"/>
              </a:rPr>
              <a:t>Third party verification of criteria (net worth, financial statements)</a:t>
            </a:r>
          </a:p>
          <a:p>
            <a:pPr marL="1200121" lvl="1" indent="-457189">
              <a:buFont typeface="Arial" panose="020B0604020202020204" pitchFamily="34" charset="0"/>
              <a:buChar char="•"/>
            </a:pPr>
            <a:r>
              <a:rPr lang="en-US" sz="2000" dirty="0">
                <a:latin typeface="Calibri" panose="020F0502020204030204" pitchFamily="34" charset="0"/>
              </a:rPr>
              <a:t>Monitoring and other process </a:t>
            </a:r>
            <a:r>
              <a:rPr lang="en-US" sz="2000" dirty="0" smtClean="0">
                <a:latin typeface="Calibri" panose="020F0502020204030204" pitchFamily="34" charset="0"/>
              </a:rPr>
              <a:t>measures</a:t>
            </a:r>
            <a:endParaRPr lang="en-US" dirty="0" smtClean="0">
              <a:latin typeface="Calibri" panose="020F0502020204030204" pitchFamily="34" charset="0"/>
            </a:endParaRPr>
          </a:p>
          <a:p>
            <a:pPr marL="1200121" lvl="1" indent="-457189">
              <a:buFont typeface="Arial" panose="020B0604020202020204" pitchFamily="34" charset="0"/>
              <a:buChar char="•"/>
            </a:pPr>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736950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Business Stream Minimum Requirements</a:t>
            </a:r>
            <a:endParaRPr lang="en-US" sz="3600" dirty="0"/>
          </a:p>
        </p:txBody>
      </p:sp>
      <p:sp>
        <p:nvSpPr>
          <p:cNvPr id="3" name="Text Placeholder 2"/>
          <p:cNvSpPr>
            <a:spLocks noGrp="1"/>
          </p:cNvSpPr>
          <p:nvPr>
            <p:ph type="body" sz="quarter" idx="10"/>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02296016"/>
              </p:ext>
            </p:extLst>
          </p:nvPr>
        </p:nvGraphicFramePr>
        <p:xfrm>
          <a:off x="192024" y="1123778"/>
          <a:ext cx="8759952" cy="5545818"/>
        </p:xfrm>
        <a:graphic>
          <a:graphicData uri="http://schemas.openxmlformats.org/drawingml/2006/table">
            <a:tbl>
              <a:tblPr firstRow="1" bandRow="1">
                <a:tableStyleId>{5C22544A-7EE6-4342-B048-85BDC9FD1C3A}</a:tableStyleId>
              </a:tblPr>
              <a:tblGrid>
                <a:gridCol w="1499616"/>
                <a:gridCol w="3630168"/>
                <a:gridCol w="3630168"/>
              </a:tblGrid>
              <a:tr h="696847">
                <a:tc>
                  <a:txBody>
                    <a:bodyPr/>
                    <a:lstStyle/>
                    <a:p>
                      <a:endParaRPr lang="en-US" dirty="0"/>
                    </a:p>
                  </a:txBody>
                  <a:tcPr/>
                </a:tc>
                <a:tc>
                  <a:txBody>
                    <a:bodyPr/>
                    <a:lstStyle/>
                    <a:p>
                      <a:r>
                        <a:rPr lang="en-US" dirty="0" smtClean="0"/>
                        <a:t>Entrepreneur</a:t>
                      </a:r>
                      <a:endParaRPr lang="en-US" dirty="0"/>
                    </a:p>
                  </a:txBody>
                  <a:tcPr/>
                </a:tc>
                <a:tc>
                  <a:txBody>
                    <a:bodyPr/>
                    <a:lstStyle/>
                    <a:p>
                      <a:r>
                        <a:rPr lang="en-US" dirty="0" smtClean="0"/>
                        <a:t>International</a:t>
                      </a:r>
                      <a:r>
                        <a:rPr lang="en-US" baseline="0" dirty="0" smtClean="0"/>
                        <a:t> Graduate Entrepreneur </a:t>
                      </a:r>
                      <a:endParaRPr lang="en-US" dirty="0"/>
                    </a:p>
                  </a:txBody>
                  <a:tcPr/>
                </a:tc>
              </a:tr>
              <a:tr h="696847">
                <a:tc>
                  <a:txBody>
                    <a:bodyPr/>
                    <a:lstStyle/>
                    <a:p>
                      <a:r>
                        <a:rPr lang="en-US" dirty="0" smtClean="0"/>
                        <a:t>TR</a:t>
                      </a:r>
                      <a:r>
                        <a:rPr lang="en-US" baseline="0" dirty="0" smtClean="0"/>
                        <a:t> to PR</a:t>
                      </a:r>
                      <a:endParaRPr lang="en-US" dirty="0"/>
                    </a:p>
                  </a:txBody>
                  <a:tcPr/>
                </a:tc>
                <a:tc>
                  <a:txBody>
                    <a:bodyPr/>
                    <a:lstStyle/>
                    <a:p>
                      <a:r>
                        <a:rPr lang="en-US" dirty="0" smtClean="0"/>
                        <a:t>2 year Business</a:t>
                      </a:r>
                      <a:r>
                        <a:rPr lang="en-US" baseline="0" dirty="0" smtClean="0"/>
                        <a:t> Performance Agreement before nomination with NSOI supported work permit</a:t>
                      </a:r>
                      <a:endParaRPr lang="en-US" dirty="0"/>
                    </a:p>
                  </a:txBody>
                  <a:tcPr/>
                </a:tc>
                <a:tc>
                  <a:txBody>
                    <a:bodyPr/>
                    <a:lstStyle/>
                    <a:p>
                      <a:r>
                        <a:rPr lang="en-US" dirty="0" smtClean="0"/>
                        <a:t>1 year</a:t>
                      </a:r>
                      <a:r>
                        <a:rPr lang="en-US" baseline="0" dirty="0" smtClean="0"/>
                        <a:t> of operating business on Post Grad Work Permit</a:t>
                      </a:r>
                      <a:endParaRPr lang="en-US" dirty="0"/>
                    </a:p>
                  </a:txBody>
                  <a:tcPr/>
                </a:tc>
              </a:tr>
              <a:tr h="696847">
                <a:tc>
                  <a:txBody>
                    <a:bodyPr/>
                    <a:lstStyle/>
                    <a:p>
                      <a:r>
                        <a:rPr lang="en-US" dirty="0" smtClean="0"/>
                        <a:t>Net Worth &amp; Investment</a:t>
                      </a:r>
                      <a:endParaRPr lang="en-US" dirty="0"/>
                    </a:p>
                  </a:txBody>
                  <a:tcPr/>
                </a:tc>
                <a:tc>
                  <a:txBody>
                    <a:bodyPr/>
                    <a:lstStyle/>
                    <a:p>
                      <a:r>
                        <a:rPr lang="en-US" dirty="0" smtClean="0"/>
                        <a:t>$600,000</a:t>
                      </a:r>
                      <a:r>
                        <a:rPr lang="en-US" baseline="0" dirty="0" smtClean="0"/>
                        <a:t> </a:t>
                      </a:r>
                    </a:p>
                    <a:p>
                      <a:r>
                        <a:rPr lang="en-US" baseline="0" dirty="0" smtClean="0"/>
                        <a:t>$150,000</a:t>
                      </a:r>
                      <a:endParaRPr lang="en-US" dirty="0"/>
                    </a:p>
                  </a:txBody>
                  <a:tcPr/>
                </a:tc>
                <a:tc>
                  <a:txBody>
                    <a:bodyPr/>
                    <a:lstStyle/>
                    <a:p>
                      <a:r>
                        <a:rPr lang="en-US" dirty="0" smtClean="0"/>
                        <a:t>n/a</a:t>
                      </a:r>
                      <a:endParaRPr lang="en-US" dirty="0"/>
                    </a:p>
                  </a:txBody>
                  <a:tcPr/>
                </a:tc>
              </a:tr>
              <a:tr h="503294">
                <a:tc>
                  <a:txBody>
                    <a:bodyPr/>
                    <a:lstStyle/>
                    <a:p>
                      <a:r>
                        <a:rPr lang="en-US" dirty="0" smtClean="0"/>
                        <a:t>Age</a:t>
                      </a:r>
                      <a:endParaRPr lang="en-US" dirty="0"/>
                    </a:p>
                  </a:txBody>
                  <a:tcPr/>
                </a:tc>
                <a:tc gridSpan="2">
                  <a:txBody>
                    <a:bodyPr/>
                    <a:lstStyle/>
                    <a:p>
                      <a:pPr algn="ctr"/>
                      <a:r>
                        <a:rPr lang="en-US" dirty="0" smtClean="0"/>
                        <a:t>21 minimum (no max, but no</a:t>
                      </a:r>
                      <a:r>
                        <a:rPr lang="en-US" baseline="0" dirty="0" smtClean="0"/>
                        <a:t> </a:t>
                      </a:r>
                      <a:r>
                        <a:rPr lang="en-US" dirty="0" smtClean="0"/>
                        <a:t>points after 55)</a:t>
                      </a:r>
                      <a:endParaRPr lang="en-US" dirty="0"/>
                    </a:p>
                  </a:txBody>
                  <a:tcPr/>
                </a:tc>
                <a:tc hMerge="1">
                  <a:txBody>
                    <a:bodyPr/>
                    <a:lstStyle/>
                    <a:p>
                      <a:endParaRPr lang="en-US" dirty="0"/>
                    </a:p>
                  </a:txBody>
                  <a:tcPr/>
                </a:tc>
              </a:tr>
              <a:tr h="696847">
                <a:tc>
                  <a:txBody>
                    <a:bodyPr/>
                    <a:lstStyle/>
                    <a:p>
                      <a:r>
                        <a:rPr lang="en-US" dirty="0" smtClean="0"/>
                        <a:t>Education</a:t>
                      </a:r>
                      <a:endParaRPr lang="en-US" dirty="0"/>
                    </a:p>
                  </a:txBody>
                  <a:tcPr/>
                </a:tc>
                <a:tc>
                  <a:txBody>
                    <a:bodyPr/>
                    <a:lstStyle/>
                    <a:p>
                      <a:r>
                        <a:rPr lang="en-US" dirty="0" smtClean="0"/>
                        <a:t>Canadian high school diploma or equivalent</a:t>
                      </a:r>
                      <a:endParaRPr lang="en-US" dirty="0"/>
                    </a:p>
                  </a:txBody>
                  <a:tcPr/>
                </a:tc>
                <a:tc>
                  <a:txBody>
                    <a:bodyPr/>
                    <a:lstStyle/>
                    <a:p>
                      <a:r>
                        <a:rPr lang="en-US" dirty="0" smtClean="0"/>
                        <a:t>Post-secondary from</a:t>
                      </a:r>
                      <a:r>
                        <a:rPr lang="en-US" baseline="0" dirty="0" smtClean="0"/>
                        <a:t> NS university or NSCC (at least 2 years)</a:t>
                      </a:r>
                      <a:endParaRPr lang="en-US" dirty="0"/>
                    </a:p>
                  </a:txBody>
                  <a:tcPr/>
                </a:tc>
              </a:tr>
              <a:tr h="426336">
                <a:tc>
                  <a:txBody>
                    <a:bodyPr/>
                    <a:lstStyle/>
                    <a:p>
                      <a:r>
                        <a:rPr lang="en-US" dirty="0" smtClean="0"/>
                        <a:t>Language</a:t>
                      </a:r>
                      <a:endParaRPr lang="en-US" dirty="0"/>
                    </a:p>
                  </a:txBody>
                  <a:tcPr/>
                </a:tc>
                <a:tc>
                  <a:txBody>
                    <a:bodyPr/>
                    <a:lstStyle/>
                    <a:p>
                      <a:r>
                        <a:rPr lang="en-US" dirty="0" smtClean="0"/>
                        <a:t>CLB 5</a:t>
                      </a:r>
                      <a:endParaRPr lang="en-US" dirty="0"/>
                    </a:p>
                  </a:txBody>
                  <a:tcPr/>
                </a:tc>
                <a:tc>
                  <a:txBody>
                    <a:bodyPr/>
                    <a:lstStyle/>
                    <a:p>
                      <a:r>
                        <a:rPr lang="en-US" dirty="0" smtClean="0"/>
                        <a:t>CLB 7</a:t>
                      </a:r>
                      <a:endParaRPr lang="en-US" dirty="0"/>
                    </a:p>
                  </a:txBody>
                  <a:tcPr/>
                </a:tc>
              </a:tr>
              <a:tr h="696847">
                <a:tc>
                  <a:txBody>
                    <a:bodyPr/>
                    <a:lstStyle/>
                    <a:p>
                      <a:r>
                        <a:rPr lang="en-US" dirty="0" smtClean="0"/>
                        <a:t>Experience</a:t>
                      </a:r>
                      <a:endParaRPr lang="en-US" dirty="0"/>
                    </a:p>
                  </a:txBody>
                  <a:tcPr/>
                </a:tc>
                <a:tc>
                  <a:txBody>
                    <a:bodyPr/>
                    <a:lstStyle/>
                    <a:p>
                      <a:r>
                        <a:rPr lang="en-US" dirty="0" smtClean="0"/>
                        <a:t>3 years of ownership experience or more than 5 years as senior manager </a:t>
                      </a:r>
                    </a:p>
                  </a:txBody>
                  <a:tcPr/>
                </a:tc>
                <a:tc>
                  <a:txBody>
                    <a:bodyPr/>
                    <a:lstStyle/>
                    <a:p>
                      <a:r>
                        <a:rPr lang="en-US" dirty="0" smtClean="0"/>
                        <a:t>n/a</a:t>
                      </a:r>
                      <a:endParaRPr lang="en-US" dirty="0"/>
                    </a:p>
                  </a:txBody>
                  <a:tcPr/>
                </a:tc>
              </a:tr>
              <a:tr h="846960">
                <a:tc>
                  <a:txBody>
                    <a:bodyPr/>
                    <a:lstStyle/>
                    <a:p>
                      <a:r>
                        <a:rPr lang="en-US" dirty="0" smtClean="0"/>
                        <a:t>Business </a:t>
                      </a:r>
                      <a:endParaRPr lang="en-US" dirty="0"/>
                    </a:p>
                  </a:txBody>
                  <a:tcPr/>
                </a:tc>
                <a:tc>
                  <a:txBody>
                    <a:bodyPr/>
                    <a:lstStyle/>
                    <a:p>
                      <a:r>
                        <a:rPr lang="en-US" dirty="0" smtClean="0"/>
                        <a:t>Realistic business plan demonstrating understanding</a:t>
                      </a:r>
                      <a:r>
                        <a:rPr lang="en-US" baseline="0" dirty="0" smtClean="0"/>
                        <a:t> of the NS economy</a:t>
                      </a:r>
                      <a:endParaRPr lang="en-US" dirty="0"/>
                    </a:p>
                  </a:txBody>
                  <a:tcPr/>
                </a:tc>
                <a:tc>
                  <a:txBody>
                    <a:bodyPr/>
                    <a:lstStyle/>
                    <a:p>
                      <a:r>
                        <a:rPr lang="en-US" dirty="0" smtClean="0"/>
                        <a:t>Viable business, verified by financial statements; e.g. owner drawing salary</a:t>
                      </a:r>
                      <a:endParaRPr lang="en-US" dirty="0"/>
                    </a:p>
                  </a:txBody>
                  <a:tcPr/>
                </a:tc>
              </a:tr>
            </a:tbl>
          </a:graphicData>
        </a:graphic>
      </p:graphicFrame>
    </p:spTree>
    <p:extLst>
      <p:ext uri="{BB962C8B-B14F-4D97-AF65-F5344CB8AC3E}">
        <p14:creationId xmlns:p14="http://schemas.microsoft.com/office/powerpoint/2010/main" val="263190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Contact</a:t>
            </a:r>
            <a:r>
              <a:rPr lang="en-US" dirty="0" smtClean="0"/>
              <a:t> </a:t>
            </a:r>
            <a:r>
              <a:rPr lang="en-US" sz="4800" dirty="0"/>
              <a:t>Info</a:t>
            </a:r>
          </a:p>
        </p:txBody>
      </p:sp>
      <p:sp>
        <p:nvSpPr>
          <p:cNvPr id="3" name="Text Placeholder 2"/>
          <p:cNvSpPr>
            <a:spLocks noGrp="1"/>
          </p:cNvSpPr>
          <p:nvPr>
            <p:ph type="body" sz="quarter" idx="10"/>
          </p:nvPr>
        </p:nvSpPr>
        <p:spPr>
          <a:xfrm>
            <a:off x="457200" y="1146175"/>
            <a:ext cx="8229600" cy="4634027"/>
          </a:xfrm>
        </p:spPr>
        <p:txBody>
          <a:bodyPr/>
          <a:lstStyle/>
          <a:p>
            <a:endParaRPr lang="en-US" sz="2000" dirty="0" smtClean="0"/>
          </a:p>
          <a:p>
            <a:r>
              <a:rPr lang="en-US" sz="2000" dirty="0" smtClean="0"/>
              <a:t>Mary Jane (MJ) MacKinnon</a:t>
            </a:r>
          </a:p>
          <a:p>
            <a:r>
              <a:rPr lang="en-US" sz="2000" dirty="0" smtClean="0"/>
              <a:t>Director of Stakeholder Engagement</a:t>
            </a:r>
          </a:p>
          <a:p>
            <a:r>
              <a:rPr lang="en-US" sz="2000" dirty="0" smtClean="0"/>
              <a:t>Nova </a:t>
            </a:r>
            <a:r>
              <a:rPr lang="en-US" sz="2000" dirty="0"/>
              <a:t>Scotia Office of Immigration</a:t>
            </a:r>
          </a:p>
          <a:p>
            <a:endParaRPr lang="en-US" sz="2000" dirty="0" smtClean="0"/>
          </a:p>
          <a:p>
            <a:r>
              <a:rPr lang="en-US" sz="2000" dirty="0" smtClean="0"/>
              <a:t>Phone</a:t>
            </a:r>
            <a:r>
              <a:rPr lang="en-US" sz="2000" dirty="0"/>
              <a:t>: (902) </a:t>
            </a:r>
            <a:r>
              <a:rPr lang="en-US" sz="2000" dirty="0" smtClean="0"/>
              <a:t>424-6241</a:t>
            </a:r>
          </a:p>
          <a:p>
            <a:r>
              <a:rPr lang="en-US" sz="2000" dirty="0" smtClean="0"/>
              <a:t>Email: </a:t>
            </a:r>
            <a:r>
              <a:rPr lang="en-US" sz="2000" dirty="0" smtClean="0">
                <a:hlinkClick r:id="rId3"/>
              </a:rPr>
              <a:t>maryjane.mackinnon@novascotia.ca</a:t>
            </a:r>
            <a:endParaRPr lang="en-US" sz="2000" dirty="0" smtClean="0"/>
          </a:p>
          <a:p>
            <a:endParaRPr lang="en-US" sz="2000" dirty="0"/>
          </a:p>
          <a:p>
            <a:r>
              <a:rPr lang="en-US" sz="2000" dirty="0" smtClean="0"/>
              <a:t>@</a:t>
            </a:r>
            <a:r>
              <a:rPr lang="en-US" sz="2000" dirty="0" err="1" smtClean="0"/>
              <a:t>nsimmigration</a:t>
            </a:r>
            <a:endParaRPr lang="en-US" sz="2000" dirty="0" smtClean="0"/>
          </a:p>
          <a:p>
            <a:r>
              <a:rPr lang="en-US" sz="2000" dirty="0" smtClean="0"/>
              <a:t>novascotiaimmigration.com</a:t>
            </a:r>
          </a:p>
          <a:p>
            <a:endParaRPr lang="en-US" sz="2000" dirty="0"/>
          </a:p>
          <a:p>
            <a:endParaRPr lang="en-US" sz="2000" dirty="0"/>
          </a:p>
        </p:txBody>
      </p:sp>
    </p:spTree>
    <p:extLst>
      <p:ext uri="{BB962C8B-B14F-4D97-AF65-F5344CB8AC3E}">
        <p14:creationId xmlns:p14="http://schemas.microsoft.com/office/powerpoint/2010/main" val="1263377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dirty="0" smtClean="0"/>
              <a:t>Pathways to Immigration</a:t>
            </a:r>
            <a:endParaRPr lang="en-US" sz="3600" b="1" dirty="0"/>
          </a:p>
        </p:txBody>
      </p:sp>
      <p:grpSp>
        <p:nvGrpSpPr>
          <p:cNvPr id="141" name="Group 140"/>
          <p:cNvGrpSpPr/>
          <p:nvPr/>
        </p:nvGrpSpPr>
        <p:grpSpPr>
          <a:xfrm>
            <a:off x="156205" y="1131561"/>
            <a:ext cx="8840787" cy="5168392"/>
            <a:chOff x="123031" y="983457"/>
            <a:chExt cx="8840787" cy="5168392"/>
          </a:xfrm>
        </p:grpSpPr>
        <p:grpSp>
          <p:nvGrpSpPr>
            <p:cNvPr id="142" name="Group 87"/>
            <p:cNvGrpSpPr>
              <a:grpSpLocks/>
            </p:cNvGrpSpPr>
            <p:nvPr/>
          </p:nvGrpSpPr>
          <p:grpSpPr bwMode="auto">
            <a:xfrm>
              <a:off x="221456" y="983457"/>
              <a:ext cx="8742362" cy="5168392"/>
              <a:chOff x="-1" y="0"/>
              <a:chExt cx="8970302" cy="5168397"/>
            </a:xfrm>
            <a:solidFill>
              <a:schemeClr val="accent4">
                <a:lumMod val="40000"/>
                <a:lumOff val="60000"/>
              </a:schemeClr>
            </a:solidFill>
            <a:effectLst/>
          </p:grpSpPr>
          <p:grpSp>
            <p:nvGrpSpPr>
              <p:cNvPr id="156" name="Group 27"/>
              <p:cNvGrpSpPr>
                <a:grpSpLocks/>
              </p:cNvGrpSpPr>
              <p:nvPr/>
            </p:nvGrpSpPr>
            <p:grpSpPr bwMode="auto">
              <a:xfrm>
                <a:off x="-1" y="0"/>
                <a:ext cx="3814863" cy="498476"/>
                <a:chOff x="0" y="0"/>
                <a:chExt cx="3814861" cy="498475"/>
              </a:xfrm>
              <a:grpFill/>
            </p:grpSpPr>
            <p:sp>
              <p:nvSpPr>
                <p:cNvPr id="212" name="Shape 25"/>
                <p:cNvSpPr/>
                <p:nvPr/>
              </p:nvSpPr>
              <p:spPr>
                <a:xfrm>
                  <a:off x="0" y="0"/>
                  <a:ext cx="3814861" cy="498475"/>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13" name="Shape 26"/>
                <p:cNvSpPr/>
                <p:nvPr/>
              </p:nvSpPr>
              <p:spPr>
                <a:xfrm>
                  <a:off x="21176" y="23813"/>
                  <a:ext cx="3772510" cy="261610"/>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noAutofit/>
                </a:bodyPr>
                <a:lstStyle>
                  <a:lvl1pPr algn="ctr">
                    <a:spcBef>
                      <a:spcPts val="1000"/>
                    </a:spcBef>
                    <a:defRPr sz="1400" b="1">
                      <a:latin typeface="Calibri"/>
                      <a:ea typeface="Calibri"/>
                      <a:cs typeface="Calibri"/>
                      <a:sym typeface="Calibri"/>
                    </a:defRPr>
                  </a:lvl1pPr>
                </a:lstStyle>
                <a:p>
                  <a:pPr fontAlgn="auto">
                    <a:spcAft>
                      <a:spcPts val="0"/>
                    </a:spcAft>
                    <a:defRPr sz="1800" b="0">
                      <a:uFillTx/>
                    </a:defRPr>
                  </a:pPr>
                  <a:r>
                    <a:rPr sz="1200" dirty="0">
                      <a:solidFill>
                        <a:schemeClr val="bg1"/>
                      </a:solidFill>
                      <a:uFill>
                        <a:solidFill/>
                      </a:uFill>
                      <a:latin typeface="Calibri Light" panose="020F0302020204030204" pitchFamily="34" charset="0"/>
                    </a:rPr>
                    <a:t>Economic Class</a:t>
                  </a:r>
                </a:p>
              </p:txBody>
            </p:sp>
          </p:grpSp>
          <p:grpSp>
            <p:nvGrpSpPr>
              <p:cNvPr id="157" name="Group 30"/>
              <p:cNvGrpSpPr>
                <a:grpSpLocks/>
              </p:cNvGrpSpPr>
              <p:nvPr/>
            </p:nvGrpSpPr>
            <p:grpSpPr bwMode="auto">
              <a:xfrm>
                <a:off x="873898" y="1164432"/>
                <a:ext cx="871457" cy="825185"/>
                <a:chOff x="-74279" y="-40067"/>
                <a:chExt cx="871455" cy="825184"/>
              </a:xfrm>
              <a:grpFill/>
            </p:grpSpPr>
            <p:sp>
              <p:nvSpPr>
                <p:cNvPr id="210" name="Shape 28"/>
                <p:cNvSpPr/>
                <p:nvPr/>
              </p:nvSpPr>
              <p:spPr>
                <a:xfrm>
                  <a:off x="-74279" y="-40067"/>
                  <a:ext cx="871455" cy="825184"/>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11" name="Shape 29"/>
                <p:cNvSpPr/>
                <p:nvPr/>
              </p:nvSpPr>
              <p:spPr>
                <a:xfrm>
                  <a:off x="-12376" y="38515"/>
                  <a:ext cx="801412"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Federal Skilled Worker </a:t>
                  </a:r>
                </a:p>
              </p:txBody>
            </p:sp>
          </p:grpSp>
          <p:grpSp>
            <p:nvGrpSpPr>
              <p:cNvPr id="158" name="Group 33"/>
              <p:cNvGrpSpPr>
                <a:grpSpLocks/>
              </p:cNvGrpSpPr>
              <p:nvPr/>
            </p:nvGrpSpPr>
            <p:grpSpPr bwMode="auto">
              <a:xfrm>
                <a:off x="763925" y="2229328"/>
                <a:ext cx="964304" cy="852488"/>
                <a:chOff x="131456" y="103741"/>
                <a:chExt cx="964302" cy="852487"/>
              </a:xfrm>
              <a:grpFill/>
            </p:grpSpPr>
            <p:sp>
              <p:nvSpPr>
                <p:cNvPr id="208" name="Shape 31"/>
                <p:cNvSpPr/>
                <p:nvPr/>
              </p:nvSpPr>
              <p:spPr>
                <a:xfrm>
                  <a:off x="131456" y="103741"/>
                  <a:ext cx="964302" cy="852487"/>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09" name="Shape 32"/>
                <p:cNvSpPr/>
                <p:nvPr/>
              </p:nvSpPr>
              <p:spPr>
                <a:xfrm>
                  <a:off x="184418" y="258141"/>
                  <a:ext cx="876342"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Canadian Experience Class</a:t>
                  </a:r>
                </a:p>
              </p:txBody>
            </p:sp>
          </p:grpSp>
          <p:grpSp>
            <p:nvGrpSpPr>
              <p:cNvPr id="159" name="Group 36"/>
              <p:cNvGrpSpPr>
                <a:grpSpLocks/>
              </p:cNvGrpSpPr>
              <p:nvPr/>
            </p:nvGrpSpPr>
            <p:grpSpPr bwMode="auto">
              <a:xfrm>
                <a:off x="1852047" y="1176012"/>
                <a:ext cx="1008284" cy="944207"/>
                <a:chOff x="-32714" y="-146"/>
                <a:chExt cx="1008283" cy="944206"/>
              </a:xfrm>
              <a:grpFill/>
            </p:grpSpPr>
            <p:sp>
              <p:nvSpPr>
                <p:cNvPr id="206" name="Shape 34"/>
                <p:cNvSpPr/>
                <p:nvPr/>
              </p:nvSpPr>
              <p:spPr>
                <a:xfrm>
                  <a:off x="-32714" y="-146"/>
                  <a:ext cx="1008283" cy="944206"/>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07" name="Shape 35"/>
                <p:cNvSpPr/>
                <p:nvPr/>
              </p:nvSpPr>
              <p:spPr>
                <a:xfrm>
                  <a:off x="38960" y="78921"/>
                  <a:ext cx="868196" cy="769441"/>
                </a:xfrm>
                <a:prstGeom prst="rect">
                  <a:avLst/>
                </a:prstGeom>
                <a:solidFill>
                  <a:schemeClr val="bg1">
                    <a:lumMod val="50000"/>
                  </a:schemeClr>
                </a:solidFill>
                <a:ln w="12700" cap="flat">
                  <a:noFill/>
                  <a:miter lim="400000"/>
                </a:ln>
                <a:effectLst/>
                <a:extLst>
                  <a:ext uri="{C572A759-6A51-4108-AA02-DFA0A04FC94B}"/>
                </a:extLst>
              </p:spPr>
              <p:txBody>
                <a:bodyPr wrap="square" lIns="38100" tIns="38100" rIns="38100" bIns="38100">
                  <a:spAutoFit/>
                </a:bodyPr>
                <a:lstStyle/>
                <a:p>
                  <a:pPr algn="ctr" fontAlgn="auto">
                    <a:spcBef>
                      <a:spcPts val="0"/>
                    </a:spcBef>
                    <a:spcAft>
                      <a:spcPts val="0"/>
                    </a:spcAft>
                    <a:defRPr sz="1800">
                      <a:uFillTx/>
                    </a:defRPr>
                  </a:pPr>
                  <a:r>
                    <a:rPr sz="1200" dirty="0">
                      <a:solidFill>
                        <a:schemeClr val="bg1"/>
                      </a:solidFill>
                      <a:uFill>
                        <a:solidFill/>
                      </a:uFill>
                      <a:latin typeface="Calibri Light" panose="020F0302020204030204" pitchFamily="34" charset="0"/>
                      <a:ea typeface="Times New Roman Bold"/>
                      <a:cs typeface="Times New Roman Bold"/>
                      <a:sym typeface="Times New Roman Bold"/>
                    </a:rPr>
                    <a:t>Business </a:t>
                  </a:r>
                  <a:r>
                    <a:rPr sz="1200" dirty="0" smtClean="0">
                      <a:solidFill>
                        <a:schemeClr val="bg1"/>
                      </a:solidFill>
                      <a:uFill>
                        <a:solidFill/>
                      </a:uFill>
                      <a:latin typeface="Calibri Light" panose="020F0302020204030204" pitchFamily="34" charset="0"/>
                      <a:ea typeface="Times New Roman Bold"/>
                      <a:cs typeface="Times New Roman Bold"/>
                      <a:sym typeface="Times New Roman Bold"/>
                    </a:rPr>
                    <a:t>Immigrant</a:t>
                  </a:r>
                  <a:r>
                    <a:rPr lang="en-US" sz="1200" dirty="0" smtClean="0">
                      <a:solidFill>
                        <a:schemeClr val="bg1"/>
                      </a:solidFill>
                      <a:uFill>
                        <a:solidFill/>
                      </a:uFill>
                      <a:latin typeface="Calibri Light" panose="020F0302020204030204" pitchFamily="34" charset="0"/>
                      <a:ea typeface="Times New Roman Bold"/>
                      <a:cs typeface="Times New Roman Bold"/>
                      <a:sym typeface="Times New Roman Bold"/>
                    </a:rPr>
                    <a:t> </a:t>
                  </a:r>
                  <a:r>
                    <a:rPr sz="1050" dirty="0" smtClean="0">
                      <a:solidFill>
                        <a:schemeClr val="bg1"/>
                      </a:solidFill>
                      <a:uFill>
                        <a:solidFill/>
                      </a:uFill>
                      <a:latin typeface="Calibri Light" panose="020F0302020204030204" pitchFamily="34" charset="0"/>
                      <a:ea typeface="Times New Roman Bold"/>
                      <a:cs typeface="Times New Roman Bold"/>
                      <a:sym typeface="Times New Roman Bold"/>
                    </a:rPr>
                    <a:t>(includes </a:t>
                  </a:r>
                  <a:endParaRPr lang="en-US" sz="1050" dirty="0">
                    <a:solidFill>
                      <a:schemeClr val="bg1"/>
                    </a:solidFill>
                    <a:uFill>
                      <a:solidFill/>
                    </a:uFill>
                    <a:latin typeface="Calibri Light" panose="020F0302020204030204" pitchFamily="34" charset="0"/>
                    <a:ea typeface="Times New Roman Bold"/>
                    <a:cs typeface="Times New Roman Bold"/>
                    <a:sym typeface="Times New Roman Bold"/>
                  </a:endParaRPr>
                </a:p>
                <a:p>
                  <a:pPr algn="ctr" fontAlgn="auto">
                    <a:spcBef>
                      <a:spcPts val="0"/>
                    </a:spcBef>
                    <a:spcAft>
                      <a:spcPts val="0"/>
                    </a:spcAft>
                    <a:defRPr sz="1800">
                      <a:uFillTx/>
                    </a:defRPr>
                  </a:pPr>
                  <a:r>
                    <a:rPr sz="1050" dirty="0">
                      <a:solidFill>
                        <a:schemeClr val="bg1"/>
                      </a:solidFill>
                      <a:uFill>
                        <a:solidFill/>
                      </a:uFill>
                      <a:latin typeface="Calibri Light" panose="020F0302020204030204" pitchFamily="34" charset="0"/>
                      <a:ea typeface="Times New Roman Bold"/>
                      <a:cs typeface="Times New Roman Bold"/>
                      <a:sym typeface="Times New Roman Bold"/>
                    </a:rPr>
                    <a:t>Start-Up </a:t>
                  </a:r>
                  <a:r>
                    <a:rPr sz="1050" dirty="0" smtClean="0">
                      <a:solidFill>
                        <a:schemeClr val="bg1"/>
                      </a:solidFill>
                      <a:uFill>
                        <a:solidFill/>
                      </a:uFill>
                      <a:latin typeface="Calibri Light" panose="020F0302020204030204" pitchFamily="34" charset="0"/>
                      <a:ea typeface="Times New Roman Bold"/>
                      <a:cs typeface="Times New Roman Bold"/>
                      <a:sym typeface="Times New Roman Bold"/>
                    </a:rPr>
                    <a:t>Visa</a:t>
                  </a:r>
                  <a:r>
                    <a:rPr lang="en-US" sz="1050" dirty="0" smtClean="0">
                      <a:solidFill>
                        <a:schemeClr val="bg1"/>
                      </a:solidFill>
                      <a:uFill>
                        <a:solidFill/>
                      </a:uFill>
                      <a:latin typeface="Calibri Light" panose="020F0302020204030204" pitchFamily="34" charset="0"/>
                      <a:ea typeface="Times New Roman Bold"/>
                      <a:cs typeface="Times New Roman Bold"/>
                      <a:sym typeface="Times New Roman Bold"/>
                    </a:rPr>
                    <a:t>)</a:t>
                  </a:r>
                  <a:endParaRPr sz="1050" dirty="0">
                    <a:solidFill>
                      <a:schemeClr val="bg1"/>
                    </a:solidFill>
                    <a:uFill>
                      <a:solidFill/>
                    </a:uFill>
                    <a:latin typeface="Calibri Light" panose="020F0302020204030204" pitchFamily="34" charset="0"/>
                    <a:ea typeface="Times New Roman Bold"/>
                    <a:cs typeface="Times New Roman Bold"/>
                    <a:sym typeface="Times New Roman Bold"/>
                  </a:endParaRPr>
                </a:p>
              </p:txBody>
            </p:sp>
          </p:grpSp>
          <p:grpSp>
            <p:nvGrpSpPr>
              <p:cNvPr id="160" name="Group 39"/>
              <p:cNvGrpSpPr>
                <a:grpSpLocks/>
              </p:cNvGrpSpPr>
              <p:nvPr/>
            </p:nvGrpSpPr>
            <p:grpSpPr bwMode="auto">
              <a:xfrm>
                <a:off x="1879017" y="2225828"/>
                <a:ext cx="956332" cy="571927"/>
                <a:chOff x="203499" y="100241"/>
                <a:chExt cx="956331" cy="571926"/>
              </a:xfrm>
              <a:grpFill/>
            </p:grpSpPr>
            <p:sp>
              <p:nvSpPr>
                <p:cNvPr id="204" name="Shape 37"/>
                <p:cNvSpPr/>
                <p:nvPr/>
              </p:nvSpPr>
              <p:spPr>
                <a:xfrm>
                  <a:off x="203499" y="100241"/>
                  <a:ext cx="956331" cy="571926"/>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05" name="Shape 38"/>
                <p:cNvSpPr/>
                <p:nvPr/>
              </p:nvSpPr>
              <p:spPr>
                <a:xfrm>
                  <a:off x="264467" y="245021"/>
                  <a:ext cx="838878" cy="261610"/>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smtClean="0">
                      <a:solidFill>
                        <a:schemeClr val="bg1"/>
                      </a:solidFill>
                      <a:uFill>
                        <a:solidFill/>
                      </a:uFill>
                      <a:latin typeface="Calibri Light" panose="020F0302020204030204" pitchFamily="34" charset="0"/>
                    </a:rPr>
                    <a:t>Caregivers</a:t>
                  </a:r>
                  <a:endParaRPr sz="1200" dirty="0">
                    <a:solidFill>
                      <a:schemeClr val="bg1"/>
                    </a:solidFill>
                    <a:uFill>
                      <a:solidFill/>
                    </a:uFill>
                    <a:latin typeface="Calibri Light" panose="020F0302020204030204" pitchFamily="34" charset="0"/>
                  </a:endParaRPr>
                </a:p>
              </p:txBody>
            </p:sp>
          </p:grpSp>
          <p:grpSp>
            <p:nvGrpSpPr>
              <p:cNvPr id="161" name="Group 42"/>
              <p:cNvGrpSpPr>
                <a:grpSpLocks/>
              </p:cNvGrpSpPr>
              <p:nvPr/>
            </p:nvGrpSpPr>
            <p:grpSpPr bwMode="auto">
              <a:xfrm>
                <a:off x="3011655" y="1195388"/>
                <a:ext cx="934983" cy="829132"/>
                <a:chOff x="13746" y="-9111"/>
                <a:chExt cx="934982" cy="829131"/>
              </a:xfrm>
              <a:grpFill/>
            </p:grpSpPr>
            <p:sp>
              <p:nvSpPr>
                <p:cNvPr id="202" name="Shape 40"/>
                <p:cNvSpPr/>
                <p:nvPr/>
              </p:nvSpPr>
              <p:spPr>
                <a:xfrm>
                  <a:off x="13746" y="-9111"/>
                  <a:ext cx="934982" cy="829131"/>
                </a:xfrm>
                <a:prstGeom prst="roundRect">
                  <a:avLst>
                    <a:gd name="adj" fmla="val 16667"/>
                  </a:avLst>
                </a:prstGeom>
                <a:solidFill>
                  <a:schemeClr val="bg1">
                    <a:lumMod val="95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03" name="Shape 41"/>
                <p:cNvSpPr/>
                <p:nvPr/>
              </p:nvSpPr>
              <p:spPr>
                <a:xfrm>
                  <a:off x="40702" y="89983"/>
                  <a:ext cx="807933" cy="630942"/>
                </a:xfrm>
                <a:prstGeom prst="rect">
                  <a:avLst/>
                </a:prstGeom>
                <a:solidFill>
                  <a:schemeClr val="bg1">
                    <a:lumMod val="95000"/>
                  </a:schemeClr>
                </a:solidFill>
                <a:ln w="12700" cap="flat">
                  <a:noFill/>
                  <a:miter lim="400000"/>
                </a:ln>
                <a:effectLst/>
                <a:extLst>
                  <a:ext uri="{C572A759-6A51-4108-AA02-DFA0A04FC94B}"/>
                </a:extLst>
              </p:spPr>
              <p:txBody>
                <a:bodyPr wrap="square"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uFill>
                        <a:solidFill/>
                      </a:uFill>
                      <a:latin typeface="Calibri Light" panose="020F0302020204030204" pitchFamily="34" charset="0"/>
                    </a:rPr>
                    <a:t>Provincial Nominee Programs</a:t>
                  </a:r>
                </a:p>
              </p:txBody>
            </p:sp>
          </p:grpSp>
          <p:grpSp>
            <p:nvGrpSpPr>
              <p:cNvPr id="162" name="Group 45"/>
              <p:cNvGrpSpPr>
                <a:grpSpLocks/>
              </p:cNvGrpSpPr>
              <p:nvPr/>
            </p:nvGrpSpPr>
            <p:grpSpPr bwMode="auto">
              <a:xfrm>
                <a:off x="4137382" y="1176339"/>
                <a:ext cx="1016428" cy="813278"/>
                <a:chOff x="500" y="181"/>
                <a:chExt cx="1016427" cy="813277"/>
              </a:xfrm>
              <a:grpFill/>
            </p:grpSpPr>
            <p:sp>
              <p:nvSpPr>
                <p:cNvPr id="200" name="Shape 43"/>
                <p:cNvSpPr/>
                <p:nvPr/>
              </p:nvSpPr>
              <p:spPr>
                <a:xfrm>
                  <a:off x="500" y="181"/>
                  <a:ext cx="1016427" cy="813277"/>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201" name="Shape 44"/>
                <p:cNvSpPr/>
                <p:nvPr/>
              </p:nvSpPr>
              <p:spPr>
                <a:xfrm>
                  <a:off x="33077" y="35106"/>
                  <a:ext cx="951271"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Spouses, Partners &amp; Children</a:t>
                  </a:r>
                </a:p>
              </p:txBody>
            </p:sp>
          </p:grpSp>
          <p:grpSp>
            <p:nvGrpSpPr>
              <p:cNvPr id="163" name="Group 48"/>
              <p:cNvGrpSpPr>
                <a:grpSpLocks/>
              </p:cNvGrpSpPr>
              <p:nvPr/>
            </p:nvGrpSpPr>
            <p:grpSpPr bwMode="auto">
              <a:xfrm>
                <a:off x="4137382" y="2968760"/>
                <a:ext cx="1073440" cy="720726"/>
                <a:chOff x="501" y="123510"/>
                <a:chExt cx="1073439" cy="720725"/>
              </a:xfrm>
              <a:grpFill/>
            </p:grpSpPr>
            <p:sp>
              <p:nvSpPr>
                <p:cNvPr id="198" name="Shape 46"/>
                <p:cNvSpPr/>
                <p:nvPr/>
              </p:nvSpPr>
              <p:spPr>
                <a:xfrm>
                  <a:off x="501" y="123510"/>
                  <a:ext cx="1073439" cy="720725"/>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99" name="Shape 47"/>
                <p:cNvSpPr/>
                <p:nvPr/>
              </p:nvSpPr>
              <p:spPr>
                <a:xfrm>
                  <a:off x="24120" y="183407"/>
                  <a:ext cx="1001767"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Parents and </a:t>
                  </a:r>
                  <a:r>
                    <a:rPr sz="1200" dirty="0" smtClean="0">
                      <a:solidFill>
                        <a:schemeClr val="bg1"/>
                      </a:solidFill>
                      <a:uFill>
                        <a:solidFill/>
                      </a:uFill>
                      <a:latin typeface="Calibri Light" panose="020F0302020204030204" pitchFamily="34" charset="0"/>
                    </a:rPr>
                    <a:t>grandparents</a:t>
                  </a:r>
                  <a:r>
                    <a:rPr lang="en-US" sz="1200" dirty="0" smtClean="0">
                      <a:solidFill>
                        <a:schemeClr val="bg1"/>
                      </a:solidFill>
                      <a:uFill>
                        <a:solidFill/>
                      </a:uFill>
                      <a:latin typeface="Calibri Light" panose="020F0302020204030204" pitchFamily="34" charset="0"/>
                    </a:rPr>
                    <a:t> </a:t>
                  </a:r>
                  <a:r>
                    <a:rPr lang="en-US" sz="1050" dirty="0" smtClean="0">
                      <a:solidFill>
                        <a:schemeClr val="bg1"/>
                      </a:solidFill>
                      <a:uFill>
                        <a:solidFill/>
                      </a:uFill>
                      <a:latin typeface="Calibri Light" panose="020F0302020204030204" pitchFamily="34" charset="0"/>
                    </a:rPr>
                    <a:t>(Super-visa)</a:t>
                  </a:r>
                  <a:endParaRPr sz="1050" dirty="0">
                    <a:solidFill>
                      <a:schemeClr val="bg1"/>
                    </a:solidFill>
                    <a:uFill>
                      <a:solidFill/>
                    </a:uFill>
                    <a:latin typeface="Calibri Light" panose="020F0302020204030204" pitchFamily="34" charset="0"/>
                  </a:endParaRPr>
                </a:p>
              </p:txBody>
            </p:sp>
          </p:grpSp>
          <p:grpSp>
            <p:nvGrpSpPr>
              <p:cNvPr id="164" name="Group 51"/>
              <p:cNvGrpSpPr>
                <a:grpSpLocks/>
              </p:cNvGrpSpPr>
              <p:nvPr/>
            </p:nvGrpSpPr>
            <p:grpSpPr bwMode="auto">
              <a:xfrm>
                <a:off x="5401401" y="1195389"/>
                <a:ext cx="1018057" cy="778194"/>
                <a:chOff x="-421" y="-1"/>
                <a:chExt cx="1018056" cy="778193"/>
              </a:xfrm>
              <a:grpFill/>
            </p:grpSpPr>
            <p:sp>
              <p:nvSpPr>
                <p:cNvPr id="196" name="Shape 49"/>
                <p:cNvSpPr/>
                <p:nvPr/>
              </p:nvSpPr>
              <p:spPr>
                <a:xfrm>
                  <a:off x="-421" y="-1"/>
                  <a:ext cx="1018056" cy="778193"/>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97" name="Shape 50"/>
                <p:cNvSpPr/>
                <p:nvPr/>
              </p:nvSpPr>
              <p:spPr>
                <a:xfrm>
                  <a:off x="32157" y="34924"/>
                  <a:ext cx="952901"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spcBef>
                      <a:spcPts val="1000"/>
                    </a:spcBef>
                    <a:defRPr sz="1100" b="1">
                      <a:latin typeface="Calibri"/>
                      <a:ea typeface="Calibri"/>
                      <a:cs typeface="Calibri"/>
                      <a:sym typeface="Calibri"/>
                    </a:defRPr>
                  </a:lvl1pPr>
                </a:lstStyle>
                <a:p>
                  <a:pPr fontAlgn="auto">
                    <a:spcAft>
                      <a:spcPts val="0"/>
                    </a:spcAft>
                    <a:defRPr sz="1800" b="0">
                      <a:uFillTx/>
                    </a:defRPr>
                  </a:pPr>
                  <a:r>
                    <a:rPr sz="1200" dirty="0">
                      <a:solidFill>
                        <a:schemeClr val="bg1"/>
                      </a:solidFill>
                      <a:uFill>
                        <a:solidFill/>
                      </a:uFill>
                      <a:latin typeface="Calibri Light" panose="020F0302020204030204" pitchFamily="34" charset="0"/>
                    </a:rPr>
                    <a:t>Government Assisted Refugees</a:t>
                  </a:r>
                </a:p>
              </p:txBody>
            </p:sp>
          </p:grpSp>
          <p:grpSp>
            <p:nvGrpSpPr>
              <p:cNvPr id="165" name="Group 54"/>
              <p:cNvGrpSpPr>
                <a:grpSpLocks/>
              </p:cNvGrpSpPr>
              <p:nvPr/>
            </p:nvGrpSpPr>
            <p:grpSpPr bwMode="auto">
              <a:xfrm>
                <a:off x="6556285" y="1195389"/>
                <a:ext cx="1016428" cy="778194"/>
                <a:chOff x="204" y="-1"/>
                <a:chExt cx="1016427" cy="778193"/>
              </a:xfrm>
              <a:grpFill/>
            </p:grpSpPr>
            <p:sp>
              <p:nvSpPr>
                <p:cNvPr id="194" name="Shape 52"/>
                <p:cNvSpPr/>
                <p:nvPr/>
              </p:nvSpPr>
              <p:spPr>
                <a:xfrm>
                  <a:off x="204" y="-1"/>
                  <a:ext cx="1016427" cy="778193"/>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95" name="Shape 53"/>
                <p:cNvSpPr/>
                <p:nvPr/>
              </p:nvSpPr>
              <p:spPr>
                <a:xfrm>
                  <a:off x="32782" y="34924"/>
                  <a:ext cx="951271"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Privately Sponsored Refugees</a:t>
                  </a:r>
                </a:p>
              </p:txBody>
            </p:sp>
          </p:grpSp>
          <p:grpSp>
            <p:nvGrpSpPr>
              <p:cNvPr id="166" name="Group 57"/>
              <p:cNvGrpSpPr>
                <a:grpSpLocks/>
              </p:cNvGrpSpPr>
              <p:nvPr/>
            </p:nvGrpSpPr>
            <p:grpSpPr bwMode="auto">
              <a:xfrm>
                <a:off x="5422578" y="2125665"/>
                <a:ext cx="1018056" cy="1141628"/>
                <a:chOff x="-327" y="78"/>
                <a:chExt cx="1018055" cy="1141627"/>
              </a:xfrm>
              <a:grpFill/>
            </p:grpSpPr>
            <p:sp>
              <p:nvSpPr>
                <p:cNvPr id="192" name="Shape 55"/>
                <p:cNvSpPr/>
                <p:nvPr/>
              </p:nvSpPr>
              <p:spPr>
                <a:xfrm>
                  <a:off x="-327" y="78"/>
                  <a:ext cx="1018055" cy="1141627"/>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93" name="Shape 56"/>
                <p:cNvSpPr/>
                <p:nvPr/>
              </p:nvSpPr>
              <p:spPr>
                <a:xfrm>
                  <a:off x="32250" y="35003"/>
                  <a:ext cx="952899" cy="1000274"/>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spcBef>
                      <a:spcPts val="1000"/>
                    </a:spcBef>
                    <a:defRPr sz="1100" b="1">
                      <a:latin typeface="Calibri"/>
                      <a:ea typeface="Calibri"/>
                      <a:cs typeface="Calibri"/>
                      <a:sym typeface="Calibri"/>
                    </a:defRPr>
                  </a:lvl1pPr>
                </a:lstStyle>
                <a:p>
                  <a:pPr fontAlgn="auto">
                    <a:spcAft>
                      <a:spcPts val="0"/>
                    </a:spcAft>
                    <a:defRPr sz="1800" b="0">
                      <a:uFillTx/>
                    </a:defRPr>
                  </a:pPr>
                  <a:r>
                    <a:rPr lang="en-US" sz="1200" dirty="0" smtClean="0">
                      <a:solidFill>
                        <a:schemeClr val="bg1"/>
                      </a:solidFill>
                      <a:uFill>
                        <a:solidFill/>
                      </a:uFill>
                      <a:latin typeface="Calibri Light" panose="020F0302020204030204" pitchFamily="34" charset="0"/>
                    </a:rPr>
                    <a:t>Protected Persons in Canada and Dependents Abroad</a:t>
                  </a:r>
                  <a:endParaRPr sz="1200" dirty="0">
                    <a:solidFill>
                      <a:schemeClr val="bg1"/>
                    </a:solidFill>
                    <a:uFill>
                      <a:solidFill/>
                    </a:uFill>
                    <a:latin typeface="Calibri Light" panose="020F0302020204030204" pitchFamily="34" charset="0"/>
                  </a:endParaRPr>
                </a:p>
              </p:txBody>
            </p:sp>
          </p:grpSp>
          <p:grpSp>
            <p:nvGrpSpPr>
              <p:cNvPr id="167" name="Group 60"/>
              <p:cNvGrpSpPr>
                <a:grpSpLocks/>
              </p:cNvGrpSpPr>
              <p:nvPr/>
            </p:nvGrpSpPr>
            <p:grpSpPr bwMode="auto">
              <a:xfrm>
                <a:off x="6556285" y="2125665"/>
                <a:ext cx="1016428" cy="720726"/>
                <a:chOff x="204" y="78"/>
                <a:chExt cx="1016427" cy="720725"/>
              </a:xfrm>
              <a:grpFill/>
            </p:grpSpPr>
            <p:sp>
              <p:nvSpPr>
                <p:cNvPr id="190" name="Shape 58"/>
                <p:cNvSpPr/>
                <p:nvPr/>
              </p:nvSpPr>
              <p:spPr>
                <a:xfrm>
                  <a:off x="204" y="78"/>
                  <a:ext cx="1016427" cy="720725"/>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91" name="Shape 59"/>
                <p:cNvSpPr/>
                <p:nvPr/>
              </p:nvSpPr>
              <p:spPr>
                <a:xfrm>
                  <a:off x="32782" y="35003"/>
                  <a:ext cx="951271" cy="446276"/>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lang="en-US" sz="1200" dirty="0" smtClean="0">
                      <a:solidFill>
                        <a:schemeClr val="bg1"/>
                      </a:solidFill>
                      <a:uFill>
                        <a:solidFill/>
                      </a:uFill>
                      <a:latin typeface="Calibri Light" panose="020F0302020204030204" pitchFamily="34" charset="0"/>
                    </a:rPr>
                    <a:t>Visa Office Referred</a:t>
                  </a:r>
                  <a:endParaRPr sz="1200" dirty="0">
                    <a:solidFill>
                      <a:schemeClr val="bg1"/>
                    </a:solidFill>
                    <a:uFill>
                      <a:solidFill/>
                    </a:uFill>
                    <a:latin typeface="Calibri Light" panose="020F0302020204030204" pitchFamily="34" charset="0"/>
                  </a:endParaRPr>
                </a:p>
              </p:txBody>
            </p:sp>
          </p:grpSp>
          <p:grpSp>
            <p:nvGrpSpPr>
              <p:cNvPr id="168" name="Group 63"/>
              <p:cNvGrpSpPr>
                <a:grpSpLocks/>
              </p:cNvGrpSpPr>
              <p:nvPr/>
            </p:nvGrpSpPr>
            <p:grpSpPr bwMode="auto">
              <a:xfrm>
                <a:off x="7769808" y="1203804"/>
                <a:ext cx="1200493" cy="785813"/>
                <a:chOff x="-25914" y="-695"/>
                <a:chExt cx="1200492" cy="785812"/>
              </a:xfrm>
              <a:grpFill/>
            </p:grpSpPr>
            <p:sp>
              <p:nvSpPr>
                <p:cNvPr id="188" name="Shape 61"/>
                <p:cNvSpPr/>
                <p:nvPr/>
              </p:nvSpPr>
              <p:spPr>
                <a:xfrm>
                  <a:off x="-25914" y="-695"/>
                  <a:ext cx="1200492" cy="785812"/>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89" name="Shape 62"/>
                <p:cNvSpPr/>
                <p:nvPr/>
              </p:nvSpPr>
              <p:spPr>
                <a:xfrm>
                  <a:off x="40872" y="38515"/>
                  <a:ext cx="1119047" cy="630942"/>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Humanitarian and Compassionate</a:t>
                  </a:r>
                </a:p>
              </p:txBody>
            </p:sp>
          </p:grpSp>
          <p:grpSp>
            <p:nvGrpSpPr>
              <p:cNvPr id="169" name="Group 66"/>
              <p:cNvGrpSpPr>
                <a:grpSpLocks/>
              </p:cNvGrpSpPr>
              <p:nvPr/>
            </p:nvGrpSpPr>
            <p:grpSpPr bwMode="auto">
              <a:xfrm>
                <a:off x="4111320" y="0"/>
                <a:ext cx="1042490" cy="496889"/>
                <a:chOff x="792" y="0"/>
                <a:chExt cx="1042489" cy="496888"/>
              </a:xfrm>
              <a:grpFill/>
            </p:grpSpPr>
            <p:sp>
              <p:nvSpPr>
                <p:cNvPr id="186" name="Shape 64"/>
                <p:cNvSpPr/>
                <p:nvPr/>
              </p:nvSpPr>
              <p:spPr>
                <a:xfrm>
                  <a:off x="792" y="0"/>
                  <a:ext cx="1042489" cy="496888"/>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87" name="Shape 65"/>
                <p:cNvSpPr/>
                <p:nvPr/>
              </p:nvSpPr>
              <p:spPr>
                <a:xfrm>
                  <a:off x="26854" y="23813"/>
                  <a:ext cx="990365" cy="261610"/>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spcBef>
                      <a:spcPts val="1000"/>
                    </a:spcBef>
                    <a:defRPr sz="1400" b="1">
                      <a:latin typeface="Calibri"/>
                      <a:ea typeface="Calibri"/>
                      <a:cs typeface="Calibri"/>
                      <a:sym typeface="Calibri"/>
                    </a:defRPr>
                  </a:lvl1pPr>
                </a:lstStyle>
                <a:p>
                  <a:pPr fontAlgn="auto">
                    <a:spcAft>
                      <a:spcPts val="0"/>
                    </a:spcAft>
                    <a:defRPr sz="1800" b="0">
                      <a:uFillTx/>
                    </a:defRPr>
                  </a:pPr>
                  <a:r>
                    <a:rPr sz="1200" dirty="0">
                      <a:solidFill>
                        <a:schemeClr val="bg1"/>
                      </a:solidFill>
                      <a:uFill>
                        <a:solidFill/>
                      </a:uFill>
                      <a:latin typeface="Calibri Light" panose="020F0302020204030204" pitchFamily="34" charset="0"/>
                    </a:rPr>
                    <a:t>Family Class</a:t>
                  </a:r>
                </a:p>
              </p:txBody>
            </p:sp>
          </p:grpSp>
          <p:grpSp>
            <p:nvGrpSpPr>
              <p:cNvPr id="170" name="Group 69"/>
              <p:cNvGrpSpPr>
                <a:grpSpLocks/>
              </p:cNvGrpSpPr>
              <p:nvPr/>
            </p:nvGrpSpPr>
            <p:grpSpPr bwMode="auto">
              <a:xfrm>
                <a:off x="5401401" y="0"/>
                <a:ext cx="2171312" cy="538164"/>
                <a:chOff x="-421" y="0"/>
                <a:chExt cx="2171311" cy="538163"/>
              </a:xfrm>
              <a:grpFill/>
            </p:grpSpPr>
            <p:sp>
              <p:nvSpPr>
                <p:cNvPr id="184" name="Shape 67"/>
                <p:cNvSpPr/>
                <p:nvPr/>
              </p:nvSpPr>
              <p:spPr>
                <a:xfrm>
                  <a:off x="-421" y="0"/>
                  <a:ext cx="2171311" cy="538163"/>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85" name="Shape 68"/>
                <p:cNvSpPr/>
                <p:nvPr/>
              </p:nvSpPr>
              <p:spPr>
                <a:xfrm>
                  <a:off x="25642" y="26988"/>
                  <a:ext cx="2119186" cy="261610"/>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spcBef>
                      <a:spcPts val="1000"/>
                    </a:spcBef>
                    <a:defRPr sz="1400" b="1">
                      <a:latin typeface="Calibri"/>
                      <a:ea typeface="Calibri"/>
                      <a:cs typeface="Calibri"/>
                      <a:sym typeface="Calibri"/>
                    </a:defRPr>
                  </a:lvl1pPr>
                </a:lstStyle>
                <a:p>
                  <a:pPr fontAlgn="auto">
                    <a:spcAft>
                      <a:spcPts val="0"/>
                    </a:spcAft>
                    <a:defRPr sz="1800" b="0">
                      <a:uFillTx/>
                    </a:defRPr>
                  </a:pPr>
                  <a:r>
                    <a:rPr sz="1200" dirty="0">
                      <a:solidFill>
                        <a:schemeClr val="bg1"/>
                      </a:solidFill>
                      <a:uFill>
                        <a:solidFill/>
                      </a:uFill>
                      <a:latin typeface="Calibri Light" panose="020F0302020204030204" pitchFamily="34" charset="0"/>
                    </a:rPr>
                    <a:t>Protected Persons Class</a:t>
                  </a:r>
                </a:p>
              </p:txBody>
            </p:sp>
          </p:grpSp>
          <p:grpSp>
            <p:nvGrpSpPr>
              <p:cNvPr id="171" name="Group 72"/>
              <p:cNvGrpSpPr>
                <a:grpSpLocks/>
              </p:cNvGrpSpPr>
              <p:nvPr/>
            </p:nvGrpSpPr>
            <p:grpSpPr bwMode="auto">
              <a:xfrm>
                <a:off x="7836593" y="0"/>
                <a:ext cx="1119047" cy="563314"/>
                <a:chOff x="-116192" y="0"/>
                <a:chExt cx="1119045" cy="563313"/>
              </a:xfrm>
              <a:grpFill/>
            </p:grpSpPr>
            <p:sp>
              <p:nvSpPr>
                <p:cNvPr id="182" name="Shape 70"/>
                <p:cNvSpPr/>
                <p:nvPr/>
              </p:nvSpPr>
              <p:spPr>
                <a:xfrm>
                  <a:off x="-116192" y="0"/>
                  <a:ext cx="1119045" cy="563313"/>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83" name="Shape 71"/>
                <p:cNvSpPr/>
                <p:nvPr/>
              </p:nvSpPr>
              <p:spPr>
                <a:xfrm>
                  <a:off x="-78728" y="46640"/>
                  <a:ext cx="991993" cy="261610"/>
                </a:xfrm>
                <a:prstGeom prst="rect">
                  <a:avLst/>
                </a:prstGeom>
                <a:solidFill>
                  <a:schemeClr val="bg1">
                    <a:lumMod val="50000"/>
                  </a:schemeClr>
                </a:solidFill>
                <a:ln w="12700" cap="flat">
                  <a:noFill/>
                  <a:miter lim="400000"/>
                </a:ln>
                <a:effectLst/>
                <a:extLst>
                  <a:ext uri="{C572A759-6A51-4108-AA02-DFA0A04FC94B}"/>
                </a:extLst>
              </p:spPr>
              <p:txBody>
                <a:bodyPr lIns="38100" tIns="38100" rIns="38100" bIns="38100">
                  <a:spAutoFit/>
                </a:bodyPr>
                <a:lstStyle>
                  <a:lvl1pPr algn="ctr">
                    <a:spcBef>
                      <a:spcPts val="1000"/>
                    </a:spcBef>
                    <a:defRPr sz="1400" b="1">
                      <a:latin typeface="Calibri"/>
                      <a:ea typeface="Calibri"/>
                      <a:cs typeface="Calibri"/>
                      <a:sym typeface="Calibri"/>
                    </a:defRPr>
                  </a:lvl1pPr>
                </a:lstStyle>
                <a:p>
                  <a:pPr fontAlgn="auto">
                    <a:spcAft>
                      <a:spcPts val="0"/>
                    </a:spcAft>
                    <a:defRPr sz="1800" b="0">
                      <a:uFillTx/>
                    </a:defRPr>
                  </a:pPr>
                  <a:r>
                    <a:rPr sz="1200" dirty="0">
                      <a:solidFill>
                        <a:schemeClr val="bg1"/>
                      </a:solidFill>
                      <a:uFill>
                        <a:solidFill/>
                      </a:uFill>
                      <a:latin typeface="Calibri Light" panose="020F0302020204030204" pitchFamily="34" charset="0"/>
                    </a:rPr>
                    <a:t>Other</a:t>
                  </a:r>
                </a:p>
              </p:txBody>
            </p:sp>
          </p:grpSp>
          <p:sp>
            <p:nvSpPr>
              <p:cNvPr id="172" name="Shape 73"/>
              <p:cNvSpPr/>
              <p:nvPr/>
            </p:nvSpPr>
            <p:spPr>
              <a:xfrm>
                <a:off x="3358778" y="2147382"/>
                <a:ext cx="222343" cy="1728451"/>
              </a:xfrm>
              <a:custGeom>
                <a:avLst/>
                <a:gdLst/>
                <a:ahLst/>
                <a:cxnLst>
                  <a:cxn ang="0">
                    <a:pos x="wd2" y="hd2"/>
                  </a:cxn>
                  <a:cxn ang="5400000">
                    <a:pos x="wd2" y="hd2"/>
                  </a:cxn>
                  <a:cxn ang="10800000">
                    <a:pos x="wd2" y="hd2"/>
                  </a:cxn>
                  <a:cxn ang="16200000">
                    <a:pos x="wd2" y="hd2"/>
                  </a:cxn>
                </a:cxnLst>
                <a:rect l="0" t="0" r="r" b="b"/>
                <a:pathLst>
                  <a:path w="21600" h="21600" extrusionOk="0">
                    <a:moveTo>
                      <a:pt x="0" y="19446"/>
                    </a:moveTo>
                    <a:lnTo>
                      <a:pt x="5400" y="19446"/>
                    </a:lnTo>
                    <a:lnTo>
                      <a:pt x="5400" y="0"/>
                    </a:lnTo>
                    <a:lnTo>
                      <a:pt x="16200" y="0"/>
                    </a:lnTo>
                    <a:lnTo>
                      <a:pt x="16200" y="19446"/>
                    </a:lnTo>
                    <a:lnTo>
                      <a:pt x="21600" y="19446"/>
                    </a:lnTo>
                    <a:lnTo>
                      <a:pt x="10800" y="21600"/>
                    </a:lnTo>
                    <a:close/>
                  </a:path>
                </a:pathLst>
              </a:custGeom>
              <a:solidFill>
                <a:schemeClr val="tx2">
                  <a:lumMod val="25000"/>
                  <a:lumOff val="75000"/>
                </a:schemeClr>
              </a:solidFill>
              <a:ln w="12700" cap="flat">
                <a:noFill/>
                <a:prstDash val="solid"/>
                <a:miter lim="400000"/>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grpSp>
            <p:nvGrpSpPr>
              <p:cNvPr id="173" name="Group 76"/>
              <p:cNvGrpSpPr>
                <a:grpSpLocks/>
              </p:cNvGrpSpPr>
              <p:nvPr/>
            </p:nvGrpSpPr>
            <p:grpSpPr bwMode="auto">
              <a:xfrm>
                <a:off x="816889" y="4049041"/>
                <a:ext cx="1075330" cy="750937"/>
                <a:chOff x="-1024653" y="-62452"/>
                <a:chExt cx="1075329" cy="750935"/>
              </a:xfrm>
              <a:grpFill/>
            </p:grpSpPr>
            <p:sp>
              <p:nvSpPr>
                <p:cNvPr id="180" name="Shape 74"/>
                <p:cNvSpPr/>
                <p:nvPr/>
              </p:nvSpPr>
              <p:spPr>
                <a:xfrm>
                  <a:off x="-1024653" y="-62452"/>
                  <a:ext cx="1075329" cy="750935"/>
                </a:xfrm>
                <a:prstGeom prst="roundRect">
                  <a:avLst>
                    <a:gd name="adj" fmla="val 16667"/>
                  </a:avLst>
                </a:prstGeom>
                <a:solidFill>
                  <a:schemeClr val="bg1">
                    <a:lumMod val="95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81" name="Shape 75"/>
                <p:cNvSpPr/>
                <p:nvPr/>
              </p:nvSpPr>
              <p:spPr>
                <a:xfrm>
                  <a:off x="-907607" y="27806"/>
                  <a:ext cx="831144" cy="446275"/>
                </a:xfrm>
                <a:prstGeom prst="rect">
                  <a:avLst/>
                </a:prstGeom>
                <a:solidFill>
                  <a:schemeClr val="bg1">
                    <a:lumMod val="95000"/>
                  </a:schemeClr>
                </a:solidFill>
                <a:ln w="12700" cap="flat">
                  <a:noFill/>
                  <a:miter lim="400000"/>
                </a:ln>
                <a:effectLst/>
                <a:extLst>
                  <a:ext uri="{C572A759-6A51-4108-AA02-DFA0A04FC94B}"/>
                </a:extLst>
              </p:spPr>
              <p:txBody>
                <a:bodyPr wrap="square"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uFill>
                        <a:solidFill/>
                      </a:uFill>
                      <a:latin typeface="Calibri Light" panose="020F0302020204030204" pitchFamily="34" charset="0"/>
                    </a:rPr>
                    <a:t>Skilled Worker</a:t>
                  </a:r>
                </a:p>
              </p:txBody>
            </p:sp>
          </p:grpSp>
          <p:sp>
            <p:nvSpPr>
              <p:cNvPr id="175" name="Shape 80"/>
              <p:cNvSpPr/>
              <p:nvPr/>
            </p:nvSpPr>
            <p:spPr bwMode="auto">
              <a:xfrm>
                <a:off x="2065385" y="4060622"/>
                <a:ext cx="1042490" cy="1107775"/>
              </a:xfrm>
              <a:prstGeom prst="roundRect">
                <a:avLst>
                  <a:gd name="adj" fmla="val 16667"/>
                </a:avLst>
              </a:prstGeom>
              <a:solidFill>
                <a:schemeClr val="tx1">
                  <a:lumMod val="20000"/>
                  <a:lumOff val="80000"/>
                </a:schemeClr>
              </a:solidFill>
              <a:ln w="12700" cap="flat">
                <a:noFill/>
                <a:prstDash val="sysDot"/>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76" name="Shape 83"/>
              <p:cNvSpPr/>
              <p:nvPr/>
            </p:nvSpPr>
            <p:spPr>
              <a:xfrm>
                <a:off x="4562523" y="654051"/>
                <a:ext cx="192209" cy="352386"/>
              </a:xfrm>
              <a:custGeom>
                <a:avLst/>
                <a:gdLst/>
                <a:ahLst/>
                <a:cxnLst>
                  <a:cxn ang="0">
                    <a:pos x="wd2" y="hd2"/>
                  </a:cxn>
                  <a:cxn ang="5400000">
                    <a:pos x="wd2" y="hd2"/>
                  </a:cxn>
                  <a:cxn ang="10800000">
                    <a:pos x="wd2" y="hd2"/>
                  </a:cxn>
                  <a:cxn ang="16200000">
                    <a:pos x="wd2" y="hd2"/>
                  </a:cxn>
                </a:cxnLst>
                <a:rect l="0" t="0" r="r" b="b"/>
                <a:pathLst>
                  <a:path w="21600" h="21600" extrusionOk="0">
                    <a:moveTo>
                      <a:pt x="0" y="18788"/>
                    </a:moveTo>
                    <a:lnTo>
                      <a:pt x="5400" y="18788"/>
                    </a:lnTo>
                    <a:lnTo>
                      <a:pt x="5400" y="0"/>
                    </a:lnTo>
                    <a:lnTo>
                      <a:pt x="16200" y="0"/>
                    </a:lnTo>
                    <a:lnTo>
                      <a:pt x="16200" y="18788"/>
                    </a:lnTo>
                    <a:lnTo>
                      <a:pt x="21600" y="18788"/>
                    </a:lnTo>
                    <a:lnTo>
                      <a:pt x="10800" y="21600"/>
                    </a:lnTo>
                    <a:close/>
                  </a:path>
                </a:pathLst>
              </a:custGeom>
              <a:solidFill>
                <a:schemeClr val="tx2">
                  <a:lumMod val="25000"/>
                  <a:lumOff val="75000"/>
                </a:schemeClr>
              </a:solidFill>
              <a:ln w="12700" cap="flat">
                <a:noFill/>
                <a:prstDash val="solid"/>
                <a:miter lim="400000"/>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sp>
            <p:nvSpPr>
              <p:cNvPr id="177" name="Shape 84"/>
              <p:cNvSpPr/>
              <p:nvPr/>
            </p:nvSpPr>
            <p:spPr>
              <a:xfrm>
                <a:off x="6393396" y="649288"/>
                <a:ext cx="190580" cy="381001"/>
              </a:xfrm>
              <a:custGeom>
                <a:avLst/>
                <a:gdLst/>
                <a:ahLst/>
                <a:cxnLst>
                  <a:cxn ang="0">
                    <a:pos x="wd2" y="hd2"/>
                  </a:cxn>
                  <a:cxn ang="5400000">
                    <a:pos x="wd2" y="hd2"/>
                  </a:cxn>
                  <a:cxn ang="10800000">
                    <a:pos x="wd2" y="hd2"/>
                  </a:cxn>
                  <a:cxn ang="16200000">
                    <a:pos x="wd2" y="hd2"/>
                  </a:cxn>
                </a:cxnLst>
                <a:rect l="0" t="0" r="r" b="b"/>
                <a:pathLst>
                  <a:path w="21600" h="21600" extrusionOk="0">
                    <a:moveTo>
                      <a:pt x="0" y="18788"/>
                    </a:moveTo>
                    <a:lnTo>
                      <a:pt x="5400" y="18788"/>
                    </a:lnTo>
                    <a:lnTo>
                      <a:pt x="5400" y="0"/>
                    </a:lnTo>
                    <a:lnTo>
                      <a:pt x="16200" y="0"/>
                    </a:lnTo>
                    <a:lnTo>
                      <a:pt x="16200" y="18788"/>
                    </a:lnTo>
                    <a:lnTo>
                      <a:pt x="21600" y="18788"/>
                    </a:lnTo>
                    <a:lnTo>
                      <a:pt x="10800" y="21600"/>
                    </a:lnTo>
                    <a:close/>
                  </a:path>
                </a:pathLst>
              </a:custGeom>
              <a:solidFill>
                <a:schemeClr val="tx2">
                  <a:lumMod val="25000"/>
                  <a:lumOff val="75000"/>
                </a:schemeClr>
              </a:solidFill>
              <a:ln w="12700" cap="flat">
                <a:noFill/>
                <a:prstDash val="solid"/>
                <a:miter lim="400000"/>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sp>
            <p:nvSpPr>
              <p:cNvPr id="178" name="Shape 85"/>
              <p:cNvSpPr/>
              <p:nvPr/>
            </p:nvSpPr>
            <p:spPr>
              <a:xfrm>
                <a:off x="8300012" y="678974"/>
                <a:ext cx="192209" cy="369922"/>
              </a:xfrm>
              <a:custGeom>
                <a:avLst/>
                <a:gdLst/>
                <a:ahLst/>
                <a:cxnLst>
                  <a:cxn ang="0">
                    <a:pos x="wd2" y="hd2"/>
                  </a:cxn>
                  <a:cxn ang="5400000">
                    <a:pos x="wd2" y="hd2"/>
                  </a:cxn>
                  <a:cxn ang="10800000">
                    <a:pos x="wd2" y="hd2"/>
                  </a:cxn>
                  <a:cxn ang="16200000">
                    <a:pos x="wd2" y="hd2"/>
                  </a:cxn>
                </a:cxnLst>
                <a:rect l="0" t="0" r="r" b="b"/>
                <a:pathLst>
                  <a:path w="21600" h="21600" extrusionOk="0">
                    <a:moveTo>
                      <a:pt x="0" y="18788"/>
                    </a:moveTo>
                    <a:lnTo>
                      <a:pt x="5400" y="18788"/>
                    </a:lnTo>
                    <a:lnTo>
                      <a:pt x="5400" y="0"/>
                    </a:lnTo>
                    <a:lnTo>
                      <a:pt x="16200" y="0"/>
                    </a:lnTo>
                    <a:lnTo>
                      <a:pt x="16200" y="18788"/>
                    </a:lnTo>
                    <a:lnTo>
                      <a:pt x="21600" y="18788"/>
                    </a:lnTo>
                    <a:lnTo>
                      <a:pt x="10800" y="21600"/>
                    </a:lnTo>
                    <a:close/>
                  </a:path>
                </a:pathLst>
              </a:custGeom>
              <a:solidFill>
                <a:schemeClr val="tx2">
                  <a:lumMod val="25000"/>
                  <a:lumOff val="75000"/>
                </a:schemeClr>
              </a:solidFill>
              <a:ln w="12700" cap="flat">
                <a:noFill/>
                <a:prstDash val="solid"/>
                <a:miter lim="400000"/>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sp>
            <p:nvSpPr>
              <p:cNvPr id="179" name="Shape 86"/>
              <p:cNvSpPr/>
              <p:nvPr/>
            </p:nvSpPr>
            <p:spPr>
              <a:xfrm>
                <a:off x="2049144" y="649290"/>
                <a:ext cx="192209" cy="358140"/>
              </a:xfrm>
              <a:custGeom>
                <a:avLst/>
                <a:gdLst/>
                <a:ahLst/>
                <a:cxnLst>
                  <a:cxn ang="0">
                    <a:pos x="wd2" y="hd2"/>
                  </a:cxn>
                  <a:cxn ang="5400000">
                    <a:pos x="wd2" y="hd2"/>
                  </a:cxn>
                  <a:cxn ang="10800000">
                    <a:pos x="wd2" y="hd2"/>
                  </a:cxn>
                  <a:cxn ang="16200000">
                    <a:pos x="wd2" y="hd2"/>
                  </a:cxn>
                </a:cxnLst>
                <a:rect l="0" t="0" r="r" b="b"/>
                <a:pathLst>
                  <a:path w="21600" h="21600" extrusionOk="0">
                    <a:moveTo>
                      <a:pt x="0" y="18788"/>
                    </a:moveTo>
                    <a:lnTo>
                      <a:pt x="5400" y="18788"/>
                    </a:lnTo>
                    <a:lnTo>
                      <a:pt x="5400" y="0"/>
                    </a:lnTo>
                    <a:lnTo>
                      <a:pt x="16200" y="0"/>
                    </a:lnTo>
                    <a:lnTo>
                      <a:pt x="16200" y="18788"/>
                    </a:lnTo>
                    <a:lnTo>
                      <a:pt x="21600" y="18788"/>
                    </a:lnTo>
                    <a:lnTo>
                      <a:pt x="10800" y="21600"/>
                    </a:lnTo>
                    <a:close/>
                  </a:path>
                </a:pathLst>
              </a:custGeom>
              <a:solidFill>
                <a:schemeClr val="tx2">
                  <a:lumMod val="25000"/>
                  <a:lumOff val="75000"/>
                </a:schemeClr>
              </a:solidFill>
              <a:ln w="12700" cap="flat">
                <a:noFill/>
                <a:prstDash val="solid"/>
                <a:miter lim="400000"/>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grpSp>
        <p:grpSp>
          <p:nvGrpSpPr>
            <p:cNvPr id="143" name="Group 99"/>
            <p:cNvGrpSpPr>
              <a:grpSpLocks/>
            </p:cNvGrpSpPr>
            <p:nvPr/>
          </p:nvGrpSpPr>
          <p:grpSpPr bwMode="auto">
            <a:xfrm>
              <a:off x="123031" y="2144238"/>
              <a:ext cx="860425" cy="812800"/>
              <a:chOff x="30559" y="9509"/>
              <a:chExt cx="860425" cy="812801"/>
            </a:xfrm>
            <a:solidFill>
              <a:schemeClr val="accent4">
                <a:lumMod val="40000"/>
                <a:lumOff val="60000"/>
              </a:schemeClr>
            </a:solidFill>
            <a:effectLst/>
          </p:grpSpPr>
          <p:sp>
            <p:nvSpPr>
              <p:cNvPr id="154" name="Shape 97"/>
              <p:cNvSpPr/>
              <p:nvPr/>
            </p:nvSpPr>
            <p:spPr>
              <a:xfrm>
                <a:off x="30559" y="9509"/>
                <a:ext cx="860425" cy="812801"/>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155" name="Shape 98"/>
              <p:cNvSpPr/>
              <p:nvPr/>
            </p:nvSpPr>
            <p:spPr>
              <a:xfrm>
                <a:off x="128983" y="88566"/>
                <a:ext cx="694927" cy="630943"/>
              </a:xfrm>
              <a:prstGeom prst="rect">
                <a:avLst/>
              </a:prstGeom>
              <a:solidFill>
                <a:schemeClr val="bg1">
                  <a:lumMod val="50000"/>
                </a:schemeClr>
              </a:solidFill>
              <a:ln w="12700" cap="flat">
                <a:noFill/>
                <a:miter lim="400000"/>
              </a:ln>
              <a:effectLst/>
              <a:extLst>
                <a:ext uri="{C572A759-6A51-4108-AA02-DFA0A04FC94B}"/>
              </a:extLst>
            </p:spPr>
            <p:txBody>
              <a:bodyPr wrap="square" lIns="38100" tIns="38100" rIns="38100" bIns="38100">
                <a:spAutoFit/>
              </a:bodyPr>
              <a:lstStyle>
                <a:lvl1pPr algn="ctr">
                  <a:defRPr sz="10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sz="1200" dirty="0">
                    <a:solidFill>
                      <a:schemeClr val="bg1"/>
                    </a:solidFill>
                    <a:uFill>
                      <a:solidFill/>
                    </a:uFill>
                    <a:latin typeface="Calibri Light" panose="020F0302020204030204" pitchFamily="34" charset="0"/>
                  </a:rPr>
                  <a:t>Federal Skilled Trades  </a:t>
                </a:r>
              </a:p>
            </p:txBody>
          </p:sp>
        </p:grpSp>
        <p:sp>
          <p:nvSpPr>
            <p:cNvPr id="145" name="Rectangle 3"/>
            <p:cNvSpPr>
              <a:spLocks noChangeArrowheads="1"/>
            </p:cNvSpPr>
            <p:nvPr/>
          </p:nvSpPr>
          <p:spPr bwMode="auto">
            <a:xfrm>
              <a:off x="2319537" y="5055664"/>
              <a:ext cx="845749" cy="1015663"/>
            </a:xfrm>
            <a:prstGeom prst="rect">
              <a:avLst/>
            </a:prstGeom>
            <a:solidFill>
              <a:schemeClr val="tx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1200" dirty="0" smtClean="0">
                  <a:latin typeface="Calibri Light" panose="020F0302020204030204" pitchFamily="34" charset="0"/>
                  <a:cs typeface="Times New Roman Bold" panose="02020803070505020304" pitchFamily="18" charset="0"/>
                  <a:sym typeface="Times New Roman Bold" panose="02020803070505020304" pitchFamily="18" charset="0"/>
                </a:rPr>
                <a:t>Nova Scotia Demand:  Express Entry</a:t>
              </a:r>
              <a:endParaRPr lang="en-US" altLang="en-US" sz="1200" dirty="0">
                <a:latin typeface="Calibri Light" panose="020F0302020204030204" pitchFamily="34" charset="0"/>
                <a:cs typeface="Times New Roman Bold" panose="02020803070505020304" pitchFamily="18" charset="0"/>
                <a:sym typeface="Times New Roman Bold" panose="02020803070505020304" pitchFamily="18" charset="0"/>
              </a:endParaRPr>
            </a:p>
          </p:txBody>
        </p:sp>
        <p:grpSp>
          <p:nvGrpSpPr>
            <p:cNvPr id="146" name="Group 145"/>
            <p:cNvGrpSpPr/>
            <p:nvPr/>
          </p:nvGrpSpPr>
          <p:grpSpPr>
            <a:xfrm>
              <a:off x="7155953" y="4168619"/>
              <a:ext cx="1759285" cy="1807881"/>
              <a:chOff x="6901784" y="4494124"/>
              <a:chExt cx="1876757" cy="1807881"/>
            </a:xfrm>
          </p:grpSpPr>
          <p:grpSp>
            <p:nvGrpSpPr>
              <p:cNvPr id="147" name="Group 96"/>
              <p:cNvGrpSpPr>
                <a:grpSpLocks/>
              </p:cNvGrpSpPr>
              <p:nvPr/>
            </p:nvGrpSpPr>
            <p:grpSpPr bwMode="auto">
              <a:xfrm>
                <a:off x="6901784" y="4494124"/>
                <a:ext cx="1876757" cy="948321"/>
                <a:chOff x="772" y="-60695"/>
                <a:chExt cx="2764847" cy="948326"/>
              </a:xfrm>
            </p:grpSpPr>
            <p:sp>
              <p:nvSpPr>
                <p:cNvPr id="150" name="Shape 88"/>
                <p:cNvSpPr/>
                <p:nvPr/>
              </p:nvSpPr>
              <p:spPr>
                <a:xfrm>
                  <a:off x="772" y="21433"/>
                  <a:ext cx="225997" cy="136537"/>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sp>
              <p:nvSpPr>
                <p:cNvPr id="151" name="Shape 90"/>
                <p:cNvSpPr/>
                <p:nvPr/>
              </p:nvSpPr>
              <p:spPr bwMode="auto">
                <a:xfrm>
                  <a:off x="406395" y="-60695"/>
                  <a:ext cx="2359224" cy="446278"/>
                </a:xfrm>
                <a:prstGeom prst="rect">
                  <a:avLst/>
                </a:prstGeom>
                <a:noFill/>
                <a:ln w="12700" cap="flat">
                  <a:noFill/>
                  <a:miter lim="400000"/>
                </a:ln>
                <a:effectLst/>
                <a:extLst>
                  <a:ext uri="{C572A759-6A51-4108-AA02-DFA0A04FC94B}"/>
                </a:extLst>
              </p:spPr>
              <p:txBody>
                <a:bodyPr wrap="square" lIns="38100" tIns="38100" rIns="38100" bIns="38100">
                  <a:spAutoFit/>
                </a:bodyPr>
                <a:lstStyle>
                  <a:lvl1pPr>
                    <a:spcBef>
                      <a:spcPts val="1000"/>
                    </a:spcBef>
                    <a:defRPr sz="1000" i="1">
                      <a:latin typeface="Calibri"/>
                      <a:ea typeface="Calibri"/>
                      <a:cs typeface="Calibri"/>
                      <a:sym typeface="Calibri"/>
                    </a:defRPr>
                  </a:lvl1pPr>
                </a:lstStyle>
                <a:p>
                  <a:pPr fontAlgn="auto">
                    <a:spcAft>
                      <a:spcPts val="0"/>
                    </a:spcAft>
                    <a:defRPr sz="1800" i="0">
                      <a:uFillTx/>
                    </a:defRPr>
                  </a:pPr>
                  <a:r>
                    <a:rPr lang="en-US" sz="1200" dirty="0" smtClean="0">
                      <a:solidFill>
                        <a:schemeClr val="bg1"/>
                      </a:solidFill>
                      <a:uFill>
                        <a:solidFill/>
                      </a:uFill>
                      <a:latin typeface="Calibri Light" panose="020F0302020204030204" pitchFamily="34" charset="0"/>
                    </a:rPr>
                    <a:t>Federal Immigration </a:t>
                  </a:r>
                  <a:r>
                    <a:rPr lang="en-US" sz="1200" dirty="0">
                      <a:solidFill>
                        <a:schemeClr val="bg1"/>
                      </a:solidFill>
                      <a:uFill>
                        <a:solidFill/>
                      </a:uFill>
                      <a:latin typeface="Calibri Light" panose="020F0302020204030204" pitchFamily="34" charset="0"/>
                    </a:rPr>
                    <a:t>S</a:t>
                  </a:r>
                  <a:r>
                    <a:rPr lang="en-US" sz="1200" dirty="0" smtClean="0">
                      <a:solidFill>
                        <a:schemeClr val="bg1"/>
                      </a:solidFill>
                      <a:uFill>
                        <a:solidFill/>
                      </a:uFill>
                      <a:latin typeface="Calibri Light" panose="020F0302020204030204" pitchFamily="34" charset="0"/>
                    </a:rPr>
                    <a:t>treams</a:t>
                  </a:r>
                  <a:endParaRPr sz="1200" dirty="0">
                    <a:solidFill>
                      <a:schemeClr val="bg1"/>
                    </a:solidFill>
                    <a:uFill>
                      <a:solidFill/>
                    </a:uFill>
                    <a:latin typeface="Calibri Light" panose="020F0302020204030204" pitchFamily="34" charset="0"/>
                  </a:endParaRPr>
                </a:p>
              </p:txBody>
            </p:sp>
            <p:sp>
              <p:nvSpPr>
                <p:cNvPr id="152" name="Shape 92"/>
                <p:cNvSpPr/>
                <p:nvPr/>
              </p:nvSpPr>
              <p:spPr>
                <a:xfrm>
                  <a:off x="24199" y="492799"/>
                  <a:ext cx="225997" cy="145735"/>
                </a:xfrm>
                <a:prstGeom prst="roundRect">
                  <a:avLst>
                    <a:gd name="adj" fmla="val 16667"/>
                  </a:avLst>
                </a:prstGeom>
                <a:solidFill>
                  <a:schemeClr val="bg1">
                    <a:lumMod val="95000"/>
                  </a:schemeClr>
                </a:solidFill>
                <a:ln w="12700" cap="flat">
                  <a:noFill/>
                  <a:prstDash val="solid"/>
                  <a:round/>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solidFill>
                      <a:schemeClr val="bg1"/>
                    </a:solidFill>
                    <a:latin typeface="Calibri Light" panose="020F0302020204030204" pitchFamily="34" charset="0"/>
                    <a:sym typeface="Helvetica"/>
                  </a:endParaRPr>
                </a:p>
              </p:txBody>
            </p:sp>
            <p:sp>
              <p:nvSpPr>
                <p:cNvPr id="153" name="Shape 94"/>
                <p:cNvSpPr/>
                <p:nvPr/>
              </p:nvSpPr>
              <p:spPr bwMode="auto">
                <a:xfrm>
                  <a:off x="406395" y="441353"/>
                  <a:ext cx="2286002" cy="446278"/>
                </a:xfrm>
                <a:prstGeom prst="rect">
                  <a:avLst/>
                </a:prstGeom>
                <a:noFill/>
                <a:ln w="12700" cap="flat">
                  <a:noFill/>
                  <a:miter lim="400000"/>
                </a:ln>
                <a:effectLst/>
                <a:extLst>
                  <a:ext uri="{C572A759-6A51-4108-AA02-DFA0A04FC94B}"/>
                </a:extLst>
              </p:spPr>
              <p:txBody>
                <a:bodyPr lIns="38100" tIns="38100" rIns="38100" bIns="38100">
                  <a:spAutoFit/>
                </a:bodyPr>
                <a:lstStyle>
                  <a:lvl1pPr>
                    <a:spcBef>
                      <a:spcPts val="1000"/>
                    </a:spcBef>
                    <a:defRPr sz="1000" i="1">
                      <a:latin typeface="Calibri"/>
                      <a:ea typeface="Calibri"/>
                      <a:cs typeface="Calibri"/>
                      <a:sym typeface="Calibri"/>
                    </a:defRPr>
                  </a:lvl1pPr>
                </a:lstStyle>
                <a:p>
                  <a:pPr fontAlgn="auto">
                    <a:spcAft>
                      <a:spcPts val="0"/>
                    </a:spcAft>
                    <a:defRPr sz="1800" i="0">
                      <a:uFillTx/>
                    </a:defRPr>
                  </a:pPr>
                  <a:r>
                    <a:rPr lang="en-US" sz="1200" dirty="0" smtClean="0">
                      <a:solidFill>
                        <a:schemeClr val="bg1"/>
                      </a:solidFill>
                      <a:uFill>
                        <a:solidFill/>
                      </a:uFill>
                      <a:latin typeface="Calibri Light" panose="020F0302020204030204" pitchFamily="34" charset="0"/>
                    </a:rPr>
                    <a:t>N</a:t>
                  </a:r>
                  <a:r>
                    <a:rPr sz="1200" dirty="0" smtClean="0">
                      <a:solidFill>
                        <a:schemeClr val="bg1"/>
                      </a:solidFill>
                      <a:uFill>
                        <a:solidFill/>
                      </a:uFill>
                      <a:latin typeface="Calibri Light" panose="020F0302020204030204" pitchFamily="34" charset="0"/>
                    </a:rPr>
                    <a:t>S </a:t>
                  </a:r>
                  <a:r>
                    <a:rPr sz="1200" dirty="0">
                      <a:solidFill>
                        <a:schemeClr val="bg1"/>
                      </a:solidFill>
                      <a:uFill>
                        <a:solidFill/>
                      </a:uFill>
                      <a:latin typeface="Calibri Light" panose="020F0302020204030204" pitchFamily="34" charset="0"/>
                    </a:rPr>
                    <a:t>Nominee Program </a:t>
                  </a:r>
                  <a:r>
                    <a:rPr lang="en-US" sz="1200" dirty="0" smtClean="0">
                      <a:solidFill>
                        <a:schemeClr val="bg1"/>
                      </a:solidFill>
                      <a:uFill>
                        <a:solidFill/>
                      </a:uFill>
                      <a:latin typeface="Calibri Light" panose="020F0302020204030204" pitchFamily="34" charset="0"/>
                    </a:rPr>
                    <a:t>S</a:t>
                  </a:r>
                  <a:r>
                    <a:rPr sz="1200" dirty="0" smtClean="0">
                      <a:solidFill>
                        <a:schemeClr val="bg1"/>
                      </a:solidFill>
                      <a:uFill>
                        <a:solidFill/>
                      </a:uFill>
                      <a:latin typeface="Calibri Light" panose="020F0302020204030204" pitchFamily="34" charset="0"/>
                    </a:rPr>
                    <a:t>treams</a:t>
                  </a:r>
                  <a:endParaRPr sz="1200" dirty="0">
                    <a:solidFill>
                      <a:schemeClr val="bg1"/>
                    </a:solidFill>
                    <a:uFill>
                      <a:solidFill/>
                    </a:uFill>
                    <a:latin typeface="Calibri Light" panose="020F0302020204030204" pitchFamily="34" charset="0"/>
                  </a:endParaRPr>
                </a:p>
              </p:txBody>
            </p:sp>
          </p:grpSp>
          <p:sp>
            <p:nvSpPr>
              <p:cNvPr id="148" name="Shape 92"/>
              <p:cNvSpPr/>
              <p:nvPr/>
            </p:nvSpPr>
            <p:spPr>
              <a:xfrm>
                <a:off x="6924150" y="5546608"/>
                <a:ext cx="146941" cy="150344"/>
              </a:xfrm>
              <a:prstGeom prst="roundRect">
                <a:avLst>
                  <a:gd name="adj" fmla="val 16667"/>
                </a:avLst>
              </a:prstGeom>
              <a:solidFill>
                <a:schemeClr val="tx1">
                  <a:lumMod val="20000"/>
                  <a:lumOff val="80000"/>
                </a:schemeClr>
              </a:solidFill>
              <a:ln w="12700" cap="flat">
                <a:noFill/>
                <a:prstDash val="solid"/>
                <a:round/>
              </a:ln>
              <a:effectLst/>
            </p:spPr>
            <p:txBody>
              <a:bodyPr lIns="0" tIns="0" rIns="0" bIns="0"/>
              <a:lstStyle/>
              <a:p>
                <a:pPr defTabSz="457200" fontAlgn="auto">
                  <a:spcBef>
                    <a:spcPts val="0"/>
                  </a:spcBef>
                  <a:spcAft>
                    <a:spcPts val="0"/>
                  </a:spcAft>
                  <a:defRPr sz="1200">
                    <a:uFillTx/>
                    <a:latin typeface="+mn-lt"/>
                    <a:ea typeface="+mn-ea"/>
                    <a:cs typeface="+mn-cs"/>
                    <a:sym typeface="Helvetica"/>
                  </a:defRPr>
                </a:pPr>
                <a:endParaRPr sz="1200" dirty="0">
                  <a:latin typeface="Calibri Light" panose="020F0302020204030204" pitchFamily="34" charset="0"/>
                  <a:sym typeface="Helvetica"/>
                </a:endParaRPr>
              </a:p>
            </p:txBody>
          </p:sp>
          <p:sp>
            <p:nvSpPr>
              <p:cNvPr id="149" name="Shape 94"/>
              <p:cNvSpPr/>
              <p:nvPr/>
            </p:nvSpPr>
            <p:spPr>
              <a:xfrm>
                <a:off x="7177118" y="5486397"/>
                <a:ext cx="1277906" cy="815608"/>
              </a:xfrm>
              <a:prstGeom prst="rect">
                <a:avLst/>
              </a:prstGeom>
              <a:noFill/>
              <a:ln w="12700" cap="flat">
                <a:noFill/>
                <a:miter lim="400000"/>
              </a:ln>
              <a:effectLst/>
              <a:extLst>
                <a:ext uri="{C572A759-6A51-4108-AA02-DFA0A04FC94B}"/>
              </a:extLst>
            </p:spPr>
            <p:txBody>
              <a:bodyPr wrap="square" lIns="38100" tIns="38100" rIns="38100" bIns="38100">
                <a:spAutoFit/>
              </a:bodyPr>
              <a:lstStyle>
                <a:lvl1pPr>
                  <a:spcBef>
                    <a:spcPts val="1000"/>
                  </a:spcBef>
                  <a:defRPr sz="1000" i="1">
                    <a:latin typeface="Calibri"/>
                    <a:ea typeface="Calibri"/>
                    <a:cs typeface="Calibri"/>
                    <a:sym typeface="Calibri"/>
                  </a:defRPr>
                </a:lvl1pPr>
              </a:lstStyle>
              <a:p>
                <a:pPr fontAlgn="auto">
                  <a:spcAft>
                    <a:spcPts val="0"/>
                  </a:spcAft>
                  <a:defRPr sz="1800" i="0">
                    <a:uFillTx/>
                  </a:defRPr>
                </a:pPr>
                <a:r>
                  <a:rPr lang="en-US" sz="1200" dirty="0" smtClean="0">
                    <a:solidFill>
                      <a:schemeClr val="bg2"/>
                    </a:solidFill>
                    <a:uFill>
                      <a:solidFill/>
                    </a:uFill>
                    <a:latin typeface="Calibri Light" panose="020F0302020204030204" pitchFamily="34" charset="0"/>
                  </a:rPr>
                  <a:t>NS Nominee Program Streams  temporarily suspended</a:t>
                </a:r>
                <a:endParaRPr sz="1200" dirty="0">
                  <a:solidFill>
                    <a:schemeClr val="bg2"/>
                  </a:solidFill>
                  <a:uFill>
                    <a:solidFill/>
                  </a:uFill>
                  <a:latin typeface="Calibri Light" panose="020F0302020204030204" pitchFamily="34" charset="0"/>
                </a:endParaRPr>
              </a:p>
            </p:txBody>
          </p:sp>
        </p:grpSp>
      </p:grpSp>
      <p:sp>
        <p:nvSpPr>
          <p:cNvPr id="77" name="Shape 100"/>
          <p:cNvSpPr/>
          <p:nvPr/>
        </p:nvSpPr>
        <p:spPr bwMode="auto">
          <a:xfrm>
            <a:off x="4301534" y="3254527"/>
            <a:ext cx="987425" cy="723422"/>
          </a:xfrm>
          <a:prstGeom prst="roundRect">
            <a:avLst>
              <a:gd name="adj" fmla="val 16667"/>
            </a:avLst>
          </a:prstGeom>
          <a:solidFill>
            <a:schemeClr val="bg1">
              <a:lumMod val="50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latin typeface="Times New Roman"/>
              <a:ea typeface="Times New Roman"/>
              <a:cs typeface="Times New Roman"/>
              <a:sym typeface="Times New Roman"/>
            </a:endParaRPr>
          </a:p>
        </p:txBody>
      </p:sp>
      <p:sp>
        <p:nvSpPr>
          <p:cNvPr id="2" name="TextBox 1"/>
          <p:cNvSpPr txBox="1"/>
          <p:nvPr/>
        </p:nvSpPr>
        <p:spPr>
          <a:xfrm>
            <a:off x="4254883" y="3302112"/>
            <a:ext cx="1022597" cy="461665"/>
          </a:xfrm>
          <a:prstGeom prst="rect">
            <a:avLst/>
          </a:prstGeom>
          <a:noFill/>
        </p:spPr>
        <p:txBody>
          <a:bodyPr wrap="square" rtlCol="0">
            <a:spAutoFit/>
          </a:bodyPr>
          <a:lstStyle/>
          <a:p>
            <a:pPr marL="0" indent="0" algn="ctr"/>
            <a:r>
              <a:rPr lang="en-US" sz="1200" b="0" i="0" dirty="0" smtClean="0">
                <a:solidFill>
                  <a:schemeClr val="bg1"/>
                </a:solidFill>
                <a:latin typeface="Calibri Light"/>
                <a:cs typeface="Calibri Light"/>
              </a:rPr>
              <a:t>Other Relatives</a:t>
            </a:r>
          </a:p>
        </p:txBody>
      </p:sp>
      <p:sp>
        <p:nvSpPr>
          <p:cNvPr id="79" name="Shape 80"/>
          <p:cNvSpPr/>
          <p:nvPr/>
        </p:nvSpPr>
        <p:spPr bwMode="auto">
          <a:xfrm>
            <a:off x="3443918" y="5174422"/>
            <a:ext cx="1016000" cy="1107774"/>
          </a:xfrm>
          <a:prstGeom prst="roundRect">
            <a:avLst>
              <a:gd name="adj" fmla="val 16667"/>
            </a:avLst>
          </a:prstGeom>
          <a:solidFill>
            <a:schemeClr val="bg1">
              <a:lumMod val="95000"/>
            </a:schemeClr>
          </a:solidFill>
          <a:ln w="12700" cap="flat">
            <a:noFill/>
            <a:prstDash val="sysDot"/>
            <a:round/>
          </a:ln>
          <a:effectLst/>
        </p:spPr>
        <p:txBody>
          <a:bodyPr lIns="0" tIns="0" rIns="0" bIns="0"/>
          <a:lstStyle/>
          <a:p>
            <a:pPr algn="ctr"/>
            <a:endParaRPr lang="en-US" altLang="en-US" sz="1200" dirty="0">
              <a:latin typeface="Calibri Light" panose="020F0302020204030204" pitchFamily="34" charset="0"/>
              <a:cs typeface="Times New Roman Bold" panose="02020803070505020304" pitchFamily="18" charset="0"/>
              <a:sym typeface="Times New Roman Bold" panose="02020803070505020304" pitchFamily="18" charset="0"/>
            </a:endParaRPr>
          </a:p>
        </p:txBody>
      </p:sp>
      <p:sp>
        <p:nvSpPr>
          <p:cNvPr id="3" name="Rectangle 2"/>
          <p:cNvSpPr/>
          <p:nvPr/>
        </p:nvSpPr>
        <p:spPr>
          <a:xfrm>
            <a:off x="3485254" y="5203768"/>
            <a:ext cx="952051" cy="1015663"/>
          </a:xfrm>
          <a:prstGeom prst="rect">
            <a:avLst/>
          </a:prstGeom>
        </p:spPr>
        <p:txBody>
          <a:bodyPr wrap="square">
            <a:spAutoFit/>
          </a:bodyPr>
          <a:lstStyle/>
          <a:p>
            <a:pPr algn="ctr"/>
            <a:r>
              <a:rPr lang="en-US" altLang="en-US" sz="1200" dirty="0">
                <a:latin typeface="Calibri Light" panose="020F0302020204030204" pitchFamily="34" charset="0"/>
                <a:cs typeface="Times New Roman Bold" panose="02020803070505020304" pitchFamily="18" charset="0"/>
                <a:sym typeface="Times New Roman Bold" panose="02020803070505020304" pitchFamily="18" charset="0"/>
              </a:rPr>
              <a:t>Nova </a:t>
            </a:r>
            <a:endParaRPr lang="en-US" altLang="en-US" sz="1200" dirty="0" smtClean="0">
              <a:latin typeface="Calibri Light" panose="020F0302020204030204" pitchFamily="34" charset="0"/>
              <a:cs typeface="Times New Roman Bold" panose="02020803070505020304" pitchFamily="18" charset="0"/>
              <a:sym typeface="Times New Roman Bold" panose="02020803070505020304" pitchFamily="18" charset="0"/>
            </a:endParaRPr>
          </a:p>
          <a:p>
            <a:pPr algn="ctr"/>
            <a:r>
              <a:rPr lang="en-US" altLang="en-US" sz="1200" dirty="0" smtClean="0">
                <a:latin typeface="Calibri Light" panose="020F0302020204030204" pitchFamily="34" charset="0"/>
                <a:cs typeface="Times New Roman Bold" panose="02020803070505020304" pitchFamily="18" charset="0"/>
                <a:sym typeface="Times New Roman Bold" panose="02020803070505020304" pitchFamily="18" charset="0"/>
              </a:rPr>
              <a:t>Scotia </a:t>
            </a:r>
            <a:r>
              <a:rPr lang="en-US" altLang="en-US" sz="1200" dirty="0">
                <a:latin typeface="Calibri Light" panose="020F0302020204030204" pitchFamily="34" charset="0"/>
                <a:cs typeface="Times New Roman Bold" panose="02020803070505020304" pitchFamily="18" charset="0"/>
                <a:sym typeface="Times New Roman Bold" panose="02020803070505020304" pitchFamily="18" charset="0"/>
              </a:rPr>
              <a:t>Experience:  Express Entry</a:t>
            </a:r>
          </a:p>
        </p:txBody>
      </p:sp>
      <p:sp>
        <p:nvSpPr>
          <p:cNvPr id="86" name="Shape 74"/>
          <p:cNvSpPr/>
          <p:nvPr/>
        </p:nvSpPr>
        <p:spPr bwMode="auto">
          <a:xfrm>
            <a:off x="4580994" y="5202683"/>
            <a:ext cx="1048005" cy="750936"/>
          </a:xfrm>
          <a:prstGeom prst="roundRect">
            <a:avLst>
              <a:gd name="adj" fmla="val 16667"/>
            </a:avLst>
          </a:prstGeom>
          <a:solidFill>
            <a:schemeClr val="bg1">
              <a:lumMod val="95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87" name="Shape 75"/>
          <p:cNvSpPr/>
          <p:nvPr/>
        </p:nvSpPr>
        <p:spPr bwMode="auto">
          <a:xfrm>
            <a:off x="4613617" y="5308996"/>
            <a:ext cx="965328" cy="261610"/>
          </a:xfrm>
          <a:prstGeom prst="rect">
            <a:avLst/>
          </a:prstGeom>
          <a:solidFill>
            <a:schemeClr val="bg1">
              <a:lumMod val="95000"/>
            </a:schemeClr>
          </a:solidFill>
          <a:ln w="12700" cap="flat">
            <a:noFill/>
            <a:miter lim="400000"/>
          </a:ln>
          <a:effectLst/>
          <a:extLst>
            <a:ext uri="{C572A759-6A51-4108-AA02-DFA0A04FC94B}"/>
          </a:extLst>
        </p:spPr>
        <p:txBody>
          <a:bodyPr wrap="square"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lang="en-US" sz="1200" dirty="0" smtClean="0">
                <a:uFill>
                  <a:solidFill/>
                </a:uFill>
                <a:latin typeface="Calibri Light" panose="020F0302020204030204" pitchFamily="34" charset="0"/>
              </a:rPr>
              <a:t>Entrepreneur</a:t>
            </a:r>
            <a:endParaRPr sz="1200" dirty="0">
              <a:uFill>
                <a:solidFill/>
              </a:uFill>
              <a:latin typeface="Calibri Light" panose="020F0302020204030204" pitchFamily="34" charset="0"/>
            </a:endParaRPr>
          </a:p>
        </p:txBody>
      </p:sp>
      <p:sp>
        <p:nvSpPr>
          <p:cNvPr id="88" name="Shape 74"/>
          <p:cNvSpPr/>
          <p:nvPr/>
        </p:nvSpPr>
        <p:spPr bwMode="auto">
          <a:xfrm>
            <a:off x="5776977" y="5202683"/>
            <a:ext cx="1048005" cy="750936"/>
          </a:xfrm>
          <a:prstGeom prst="roundRect">
            <a:avLst>
              <a:gd name="adj" fmla="val 16667"/>
            </a:avLst>
          </a:prstGeom>
          <a:solidFill>
            <a:schemeClr val="bg1">
              <a:lumMod val="95000"/>
            </a:schemeClr>
          </a:solidFill>
          <a:ln w="12700" cap="flat">
            <a:noFill/>
            <a:prstDash val="solid"/>
            <a:round/>
          </a:ln>
          <a:effectLst/>
        </p:spPr>
        <p:txBody>
          <a:bodyPr lIns="0" tIns="0" rIns="0" bIns="0"/>
          <a:lstStyle/>
          <a:p>
            <a:pPr fontAlgn="auto">
              <a:spcBef>
                <a:spcPts val="0"/>
              </a:spcBef>
              <a:spcAft>
                <a:spcPts val="0"/>
              </a:spcAft>
              <a:defRPr>
                <a:latin typeface="Times New Roman"/>
                <a:ea typeface="Times New Roman"/>
                <a:cs typeface="Times New Roman"/>
                <a:sym typeface="Times New Roman"/>
              </a:defRPr>
            </a:pPr>
            <a:endParaRPr dirty="0">
              <a:solidFill>
                <a:schemeClr val="bg1"/>
              </a:solidFill>
              <a:latin typeface="Calibri Light" panose="020F0302020204030204" pitchFamily="34" charset="0"/>
              <a:ea typeface="Times New Roman"/>
              <a:cs typeface="Times New Roman"/>
              <a:sym typeface="Times New Roman"/>
            </a:endParaRPr>
          </a:p>
        </p:txBody>
      </p:sp>
      <p:sp>
        <p:nvSpPr>
          <p:cNvPr id="89" name="Shape 75"/>
          <p:cNvSpPr/>
          <p:nvPr/>
        </p:nvSpPr>
        <p:spPr bwMode="auto">
          <a:xfrm>
            <a:off x="5836472" y="5269771"/>
            <a:ext cx="929015" cy="630942"/>
          </a:xfrm>
          <a:prstGeom prst="rect">
            <a:avLst/>
          </a:prstGeom>
          <a:solidFill>
            <a:schemeClr val="bg1">
              <a:lumMod val="95000"/>
            </a:schemeClr>
          </a:solidFill>
          <a:ln w="12700" cap="flat">
            <a:noFill/>
            <a:miter lim="400000"/>
          </a:ln>
          <a:effectLst/>
          <a:extLst>
            <a:ext uri="{C572A759-6A51-4108-AA02-DFA0A04FC94B}"/>
          </a:extLst>
        </p:spPr>
        <p:txBody>
          <a:bodyPr wrap="square" lIns="38100" tIns="38100" rIns="38100" bIns="38100">
            <a:spAutoFit/>
          </a:bodyPr>
          <a:lstStyle>
            <a:lvl1pPr algn="ctr">
              <a:defRPr sz="1100">
                <a:latin typeface="Times New Roman Bold"/>
                <a:ea typeface="Times New Roman Bold"/>
                <a:cs typeface="Times New Roman Bold"/>
                <a:sym typeface="Times New Roman Bold"/>
              </a:defRPr>
            </a:lvl1pPr>
          </a:lstStyle>
          <a:p>
            <a:pPr fontAlgn="auto">
              <a:spcBef>
                <a:spcPts val="0"/>
              </a:spcBef>
              <a:spcAft>
                <a:spcPts val="0"/>
              </a:spcAft>
              <a:defRPr sz="1800">
                <a:uFillTx/>
              </a:defRPr>
            </a:pPr>
            <a:r>
              <a:rPr lang="en-US" sz="1200" dirty="0" smtClean="0">
                <a:uFill>
                  <a:solidFill/>
                </a:uFill>
                <a:latin typeface="Calibri Light" panose="020F0302020204030204" pitchFamily="34" charset="0"/>
              </a:rPr>
              <a:t>International Graduate Entrepreneur</a:t>
            </a:r>
            <a:endParaRPr sz="1200" dirty="0">
              <a:uFill>
                <a:solidFill/>
              </a:uFill>
              <a:latin typeface="Calibri Light" panose="020F0302020204030204" pitchFamily="34" charset="0"/>
            </a:endParaRPr>
          </a:p>
        </p:txBody>
      </p:sp>
    </p:spTree>
    <p:extLst>
      <p:ext uri="{BB962C8B-B14F-4D97-AF65-F5344CB8AC3E}">
        <p14:creationId xmlns:p14="http://schemas.microsoft.com/office/powerpoint/2010/main" val="4256360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Provincial Context</a:t>
            </a:r>
            <a:endParaRPr lang="en-US" sz="4800" dirty="0"/>
          </a:p>
        </p:txBody>
      </p:sp>
      <p:sp>
        <p:nvSpPr>
          <p:cNvPr id="3" name="Text Placeholder 2"/>
          <p:cNvSpPr>
            <a:spLocks noGrp="1"/>
          </p:cNvSpPr>
          <p:nvPr>
            <p:ph type="body" sz="quarter" idx="10"/>
          </p:nvPr>
        </p:nvSpPr>
        <p:spPr>
          <a:xfrm>
            <a:off x="457200" y="1200840"/>
            <a:ext cx="8229600" cy="4640536"/>
          </a:xfrm>
        </p:spPr>
        <p:txBody>
          <a:bodyPr/>
          <a:lstStyle/>
          <a:p>
            <a:pPr marL="342900" indent="-342900">
              <a:buFont typeface="Arial" panose="020B0604020202020204" pitchFamily="34" charset="0"/>
              <a:buChar char="•"/>
            </a:pPr>
            <a:r>
              <a:rPr lang="en-US" sz="2800" dirty="0" smtClean="0"/>
              <a:t>NSOI advancing an action-oriented approach with the aim to maximize </a:t>
            </a:r>
            <a:r>
              <a:rPr lang="en-US" sz="2800" b="1" dirty="0" smtClean="0"/>
              <a:t>all</a:t>
            </a:r>
            <a:r>
              <a:rPr lang="en-US" sz="2800" dirty="0" smtClean="0"/>
              <a:t> immigration pathways</a:t>
            </a:r>
          </a:p>
          <a:p>
            <a:pPr marL="1085850" lvl="1" indent="-342900">
              <a:buFont typeface="Arial" panose="020B0604020202020204" pitchFamily="34" charset="0"/>
              <a:buChar char="•"/>
            </a:pPr>
            <a:r>
              <a:rPr lang="en-US" sz="2400" dirty="0" smtClean="0"/>
              <a:t>Focused </a:t>
            </a:r>
            <a:r>
              <a:rPr lang="en-US" sz="2400" dirty="0"/>
              <a:t>on retention</a:t>
            </a:r>
          </a:p>
          <a:p>
            <a:pPr marL="1085850" lvl="1" indent="-342900">
              <a:buFont typeface="Arial" panose="020B0604020202020204" pitchFamily="34" charset="0"/>
              <a:buChar char="•"/>
            </a:pPr>
            <a:r>
              <a:rPr lang="en-US" sz="2400" dirty="0" smtClean="0"/>
              <a:t>Aligned with economy &amp; </a:t>
            </a:r>
            <a:r>
              <a:rPr lang="en-US" sz="2400" dirty="0" err="1" smtClean="0"/>
              <a:t>labour</a:t>
            </a:r>
            <a:r>
              <a:rPr lang="en-US" sz="2400" dirty="0" smtClean="0"/>
              <a:t> market (international student opportunity; employers/job offers critical; future major projects and business investments)</a:t>
            </a:r>
          </a:p>
          <a:p>
            <a:pPr marL="1085850" lvl="1" indent="-342900">
              <a:buFont typeface="Arial" panose="020B0604020202020204" pitchFamily="34" charset="0"/>
              <a:buChar char="•"/>
            </a:pPr>
            <a:r>
              <a:rPr lang="en-US" sz="2400" dirty="0" smtClean="0"/>
              <a:t>Cannot just be government – partners are critical</a:t>
            </a:r>
          </a:p>
          <a:p>
            <a:pPr marL="1085850" lvl="1" indent="-342900">
              <a:buFont typeface="Arial" panose="020B0604020202020204" pitchFamily="34" charset="0"/>
              <a:buChar char="•"/>
            </a:pPr>
            <a:r>
              <a:rPr lang="en-US" sz="2400" dirty="0"/>
              <a:t>Balance of flexibility with program integrity</a:t>
            </a:r>
          </a:p>
          <a:p>
            <a:pPr marL="1085850" lvl="1" indent="-342900">
              <a:buFont typeface="Arial" panose="020B0604020202020204" pitchFamily="34" charset="0"/>
              <a:buChar char="•"/>
            </a:pPr>
            <a:r>
              <a:rPr lang="en-US" sz="2400" dirty="0"/>
              <a:t>Accessible staff; ability to contact the office</a:t>
            </a:r>
          </a:p>
          <a:p>
            <a:pPr marL="1085850" lvl="1" indent="-342900">
              <a:buFont typeface="Arial" panose="020B0604020202020204" pitchFamily="34" charset="0"/>
              <a:buChar char="•"/>
            </a:pPr>
            <a:endParaRPr lang="en-US" sz="2400" dirty="0" smtClean="0"/>
          </a:p>
          <a:p>
            <a:pPr lvl="1" indent="0">
              <a:buNone/>
            </a:pPr>
            <a:endParaRPr lang="en-US" sz="2000" dirty="0" smtClean="0"/>
          </a:p>
          <a:p>
            <a:pPr marL="1085850" lvl="1" indent="-342900">
              <a:buFont typeface="Arial" panose="020B0604020202020204" pitchFamily="34" charset="0"/>
              <a:buChar char="•"/>
            </a:pPr>
            <a:endParaRPr lang="en-US" sz="2000" dirty="0" smtClean="0"/>
          </a:p>
          <a:p>
            <a:endParaRPr lang="en-US" dirty="0"/>
          </a:p>
        </p:txBody>
      </p:sp>
    </p:spTree>
    <p:extLst>
      <p:ext uri="{BB962C8B-B14F-4D97-AF65-F5344CB8AC3E}">
        <p14:creationId xmlns:p14="http://schemas.microsoft.com/office/powerpoint/2010/main" val="162652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Office of Immigration Approach</a:t>
            </a:r>
            <a:endParaRPr lang="en-US" sz="4800" dirty="0"/>
          </a:p>
        </p:txBody>
      </p:sp>
      <p:sp>
        <p:nvSpPr>
          <p:cNvPr id="3" name="Text Placeholder 2"/>
          <p:cNvSpPr>
            <a:spLocks noGrp="1"/>
          </p:cNvSpPr>
          <p:nvPr>
            <p:ph type="body" sz="quarter" idx="10"/>
          </p:nvPr>
        </p:nvSpPr>
        <p:spPr/>
        <p:txBody>
          <a:bodyPr/>
          <a:lstStyle/>
          <a:p>
            <a:pPr marL="342900" indent="-342900">
              <a:buFont typeface="Arial" panose="020B0604020202020204" pitchFamily="34" charset="0"/>
              <a:buChar char="•"/>
            </a:pPr>
            <a:r>
              <a:rPr lang="en-US" dirty="0" smtClean="0"/>
              <a:t>Action-oriented</a:t>
            </a:r>
          </a:p>
          <a:p>
            <a:pPr marL="342900" indent="-342900">
              <a:buFont typeface="Arial" panose="020B0604020202020204" pitchFamily="34" charset="0"/>
              <a:buChar char="•"/>
            </a:pPr>
            <a:r>
              <a:rPr lang="en-US" dirty="0" smtClean="0"/>
              <a:t>Primary goal to maximize all immigration pathways </a:t>
            </a:r>
          </a:p>
          <a:p>
            <a:pPr marL="342900" indent="-342900">
              <a:buFont typeface="Arial" panose="020B0604020202020204" pitchFamily="34" charset="0"/>
              <a:buChar char="•"/>
            </a:pPr>
            <a:r>
              <a:rPr lang="en-US" dirty="0" smtClean="0"/>
              <a:t>Align immigration with economic context – employment </a:t>
            </a:r>
          </a:p>
          <a:p>
            <a:pPr marL="342900" indent="-342900">
              <a:buFont typeface="Arial" panose="020B0604020202020204" pitchFamily="34" charset="0"/>
              <a:buChar char="•"/>
            </a:pPr>
            <a:r>
              <a:rPr lang="en-US" dirty="0" smtClean="0"/>
              <a:t>Focus efforts on retention</a:t>
            </a:r>
            <a:endParaRPr lang="en-US" dirty="0"/>
          </a:p>
          <a:p>
            <a:pPr marL="342900" indent="-342900">
              <a:buFont typeface="Arial" panose="020B0604020202020204" pitchFamily="34" charset="0"/>
              <a:buChar char="•"/>
            </a:pPr>
            <a:r>
              <a:rPr lang="en-US" dirty="0" smtClean="0"/>
              <a:t>Balance of flexibility with program integrity</a:t>
            </a:r>
          </a:p>
          <a:p>
            <a:pPr marL="342900" indent="-342900">
              <a:buFont typeface="Arial" panose="020B0604020202020204" pitchFamily="34" charset="0"/>
              <a:buChar char="•"/>
            </a:pPr>
            <a:r>
              <a:rPr lang="en-US" dirty="0" smtClean="0"/>
              <a:t>Accessible </a:t>
            </a:r>
            <a:r>
              <a:rPr lang="en-US" dirty="0"/>
              <a:t>staff; ability to contact the office</a:t>
            </a:r>
          </a:p>
          <a:p>
            <a:endParaRPr lang="en-US" dirty="0"/>
          </a:p>
        </p:txBody>
      </p:sp>
    </p:spTree>
    <p:extLst>
      <p:ext uri="{BB962C8B-B14F-4D97-AF65-F5344CB8AC3E}">
        <p14:creationId xmlns:p14="http://schemas.microsoft.com/office/powerpoint/2010/main" val="3703941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6088"/>
          </a:xfrm>
        </p:spPr>
        <p:txBody>
          <a:bodyPr/>
          <a:lstStyle/>
          <a:p>
            <a:r>
              <a:rPr lang="en-US" sz="4800" dirty="0" smtClean="0"/>
              <a:t>Delivering Key Results</a:t>
            </a:r>
            <a:endParaRPr lang="en-US" sz="4800" dirty="0"/>
          </a:p>
        </p:txBody>
      </p:sp>
      <p:sp>
        <p:nvSpPr>
          <p:cNvPr id="3" name="Text Placeholder 2"/>
          <p:cNvSpPr>
            <a:spLocks noGrp="1"/>
          </p:cNvSpPr>
          <p:nvPr>
            <p:ph type="body" sz="quarter" idx="10"/>
          </p:nvPr>
        </p:nvSpPr>
        <p:spPr>
          <a:xfrm>
            <a:off x="457200" y="1020725"/>
            <a:ext cx="8515350" cy="5494375"/>
          </a:xfrm>
        </p:spPr>
        <p:txBody>
          <a:bodyPr>
            <a:normAutofit/>
          </a:bodyPr>
          <a:lstStyle/>
          <a:p>
            <a:endParaRPr lang="en-US" sz="1600" dirty="0"/>
          </a:p>
          <a:p>
            <a:r>
              <a:rPr lang="en-US" sz="2000" dirty="0" smtClean="0"/>
              <a:t>Stakeholder engagement</a:t>
            </a:r>
          </a:p>
          <a:p>
            <a:pPr lvl="1" indent="-282575">
              <a:buFont typeface="Arial" panose="020B0604020202020204" pitchFamily="34" charset="0"/>
              <a:buChar char="•"/>
            </a:pPr>
            <a:r>
              <a:rPr lang="en-US" sz="2000" dirty="0"/>
              <a:t>Pan-provincial community conversations on immigration: Summer 2015 </a:t>
            </a:r>
          </a:p>
          <a:p>
            <a:pPr lvl="1" indent="-282575">
              <a:buFont typeface="Arial" panose="020B0604020202020204" pitchFamily="34" charset="0"/>
              <a:buChar char="•"/>
            </a:pPr>
            <a:r>
              <a:rPr lang="en-US" sz="2000" dirty="0" smtClean="0"/>
              <a:t>Immigration Summit Oct 2015</a:t>
            </a:r>
            <a:endParaRPr lang="en-US" sz="2000" dirty="0"/>
          </a:p>
          <a:p>
            <a:r>
              <a:rPr lang="en-US" sz="2000" dirty="0" smtClean="0"/>
              <a:t>Realigned PNP to be responsive </a:t>
            </a:r>
            <a:endParaRPr lang="en-US" sz="2000" dirty="0"/>
          </a:p>
          <a:p>
            <a:pPr lvl="1" indent="-342900">
              <a:buFont typeface="Arial" panose="020B0604020202020204" pitchFamily="34" charset="0"/>
              <a:buChar char="•"/>
              <a:tabLst>
                <a:tab pos="742950" algn="l"/>
              </a:tabLst>
            </a:pPr>
            <a:r>
              <a:rPr lang="en-US" sz="2000" dirty="0"/>
              <a:t>First province in Canada to launch an Express Entry immigration </a:t>
            </a:r>
            <a:r>
              <a:rPr lang="en-US" sz="2000" dirty="0" smtClean="0"/>
              <a:t>stream</a:t>
            </a:r>
          </a:p>
          <a:p>
            <a:pPr lvl="1" indent="-342900">
              <a:buFont typeface="Arial" panose="020B0604020202020204" pitchFamily="34" charset="0"/>
              <a:buChar char="•"/>
              <a:tabLst>
                <a:tab pos="742950" algn="l"/>
              </a:tabLst>
            </a:pPr>
            <a:r>
              <a:rPr lang="en-US" sz="2000" dirty="0" smtClean="0"/>
              <a:t>Second Express Entry stream focused on int’l students and TFWs</a:t>
            </a:r>
            <a:endParaRPr lang="en-US" sz="2000" dirty="0"/>
          </a:p>
          <a:p>
            <a:pPr lvl="1" indent="-342900">
              <a:buFont typeface="Arial" panose="020B0604020202020204" pitchFamily="34" charset="0"/>
              <a:buChar char="•"/>
              <a:tabLst>
                <a:tab pos="742950" algn="l"/>
              </a:tabLst>
            </a:pPr>
            <a:r>
              <a:rPr lang="en-US" sz="2000" dirty="0"/>
              <a:t>Two new business streams: Entrepreneur, International Graduate </a:t>
            </a:r>
            <a:r>
              <a:rPr lang="en-US" sz="2000" dirty="0" smtClean="0"/>
              <a:t>Entrepreneur (first of its kind in Canada)</a:t>
            </a:r>
          </a:p>
          <a:p>
            <a:pPr marL="0" lvl="1" indent="0">
              <a:buNone/>
            </a:pPr>
            <a:r>
              <a:rPr lang="en-US" sz="2000" dirty="0" smtClean="0"/>
              <a:t>Advocacy</a:t>
            </a:r>
          </a:p>
          <a:p>
            <a:pPr marL="742950" lvl="2" indent="-341313">
              <a:buFont typeface="Arial" panose="020B0604020202020204" pitchFamily="34" charset="0"/>
              <a:buChar char="•"/>
              <a:defRPr sz="1800">
                <a:uFillTx/>
              </a:defRPr>
            </a:pPr>
            <a:r>
              <a:rPr lang="en-US" sz="2000" dirty="0" smtClean="0"/>
              <a:t>Increased nominee allocation from 700 to 1350 (maintained for 2016!)</a:t>
            </a:r>
            <a:endParaRPr lang="en-US" sz="2000" dirty="0"/>
          </a:p>
          <a:p>
            <a:pPr marL="0" lvl="2" indent="0">
              <a:buNone/>
              <a:defRPr sz="1800">
                <a:uFillTx/>
              </a:defRPr>
            </a:pPr>
            <a:r>
              <a:rPr lang="en-US" sz="2000" dirty="0" smtClean="0"/>
              <a:t>Retention</a:t>
            </a:r>
          </a:p>
          <a:p>
            <a:pPr marL="914400" lvl="2" indent="-457200">
              <a:buFont typeface="Arial" panose="020B0604020202020204" pitchFamily="34" charset="0"/>
              <a:buChar char="•"/>
              <a:defRPr sz="1800">
                <a:uFillTx/>
              </a:defRPr>
            </a:pPr>
            <a:r>
              <a:rPr lang="en-US" sz="2000" dirty="0" smtClean="0"/>
              <a:t>Integrated approach to settlement services</a:t>
            </a:r>
          </a:p>
          <a:p>
            <a:pPr marL="914400" lvl="2" indent="-457200">
              <a:buFont typeface="Arial" panose="020B0604020202020204" pitchFamily="34" charset="0"/>
              <a:buChar char="•"/>
              <a:defRPr sz="1800">
                <a:uFillTx/>
              </a:defRPr>
            </a:pPr>
            <a:r>
              <a:rPr lang="en-US" sz="2000" dirty="0" smtClean="0"/>
              <a:t>74% retention (up from 48% in the early 2000s)</a:t>
            </a:r>
          </a:p>
          <a:p>
            <a:pPr marL="171450" lvl="1" indent="0">
              <a:buNone/>
              <a:defRPr sz="1800">
                <a:uFillTx/>
              </a:defRPr>
            </a:pPr>
            <a:endParaRPr lang="en-US" sz="1600" dirty="0" smtClean="0"/>
          </a:p>
          <a:p>
            <a:pPr marL="171450" lvl="1" indent="0">
              <a:buNone/>
              <a:defRPr sz="1800">
                <a:uFillTx/>
              </a:defRPr>
            </a:pPr>
            <a:endParaRPr lang="en-US" sz="1600" dirty="0"/>
          </a:p>
          <a:p>
            <a:endParaRPr lang="en-US" sz="1600" dirty="0"/>
          </a:p>
        </p:txBody>
      </p:sp>
    </p:spTree>
    <p:extLst>
      <p:ext uri="{BB962C8B-B14F-4D97-AF65-F5344CB8AC3E}">
        <p14:creationId xmlns:p14="http://schemas.microsoft.com/office/powerpoint/2010/main" val="373499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8229600" cy="1143000"/>
          </a:xfrm>
        </p:spPr>
        <p:txBody>
          <a:bodyPr/>
          <a:lstStyle/>
          <a:p>
            <a:r>
              <a:rPr lang="en-US" dirty="0" smtClean="0"/>
              <a:t>Looking Forward</a:t>
            </a:r>
            <a:endParaRPr lang="en-US" dirty="0"/>
          </a:p>
        </p:txBody>
      </p:sp>
      <p:sp>
        <p:nvSpPr>
          <p:cNvPr id="3" name="Text Placeholder 2"/>
          <p:cNvSpPr>
            <a:spLocks noGrp="1"/>
          </p:cNvSpPr>
          <p:nvPr>
            <p:ph type="body" sz="quarter" idx="10"/>
          </p:nvPr>
        </p:nvSpPr>
        <p:spPr>
          <a:xfrm>
            <a:off x="457200" y="1329070"/>
            <a:ext cx="8229600" cy="4512305"/>
          </a:xfrm>
        </p:spPr>
        <p:txBody>
          <a:bodyPr/>
          <a:lstStyle/>
          <a:p>
            <a:r>
              <a:rPr lang="en-US" dirty="0" smtClean="0"/>
              <a:t>Snapshot of some key goals for 2016</a:t>
            </a:r>
          </a:p>
          <a:p>
            <a:endParaRPr lang="en-US" sz="800" dirty="0" smtClean="0"/>
          </a:p>
          <a:p>
            <a:pPr marL="841375" lvl="1" indent="-342900">
              <a:buFont typeface="Arial" panose="020B0604020202020204" pitchFamily="34" charset="0"/>
              <a:buChar char="•"/>
              <a:defRPr sz="1800">
                <a:uFillTx/>
              </a:defRPr>
            </a:pPr>
            <a:r>
              <a:rPr lang="en-US" sz="2400" dirty="0" smtClean="0">
                <a:solidFill>
                  <a:srgbClr val="006BB6"/>
                </a:solidFill>
                <a:cs typeface="Calibri"/>
              </a:rPr>
              <a:t>Maximizing all immigration pathways</a:t>
            </a:r>
            <a:endParaRPr lang="en-US" sz="2400" dirty="0">
              <a:solidFill>
                <a:srgbClr val="006BB6"/>
              </a:solidFill>
              <a:cs typeface="Calibri"/>
            </a:endParaRPr>
          </a:p>
          <a:p>
            <a:pPr marL="841375" lvl="1" indent="-342900">
              <a:buFont typeface="Arial" panose="020B0604020202020204" pitchFamily="34" charset="0"/>
              <a:buChar char="•"/>
              <a:defRPr sz="1800">
                <a:uFillTx/>
              </a:defRPr>
            </a:pPr>
            <a:r>
              <a:rPr lang="en-US" sz="2400" dirty="0" smtClean="0">
                <a:solidFill>
                  <a:srgbClr val="006BB6"/>
                </a:solidFill>
                <a:latin typeface="Calibri"/>
                <a:cs typeface="Calibri"/>
              </a:rPr>
              <a:t>Business streams – implementation</a:t>
            </a:r>
          </a:p>
          <a:p>
            <a:pPr marL="841375" lvl="1" indent="-342900">
              <a:buFont typeface="Arial" panose="020B0604020202020204" pitchFamily="34" charset="0"/>
              <a:buChar char="•"/>
              <a:defRPr sz="1800">
                <a:uFillTx/>
              </a:defRPr>
            </a:pPr>
            <a:r>
              <a:rPr lang="en-US" sz="2400" dirty="0" smtClean="0">
                <a:solidFill>
                  <a:srgbClr val="006BB6"/>
                </a:solidFill>
                <a:latin typeface="Calibri"/>
                <a:cs typeface="Calibri"/>
              </a:rPr>
              <a:t>Cross-government</a:t>
            </a:r>
            <a:r>
              <a:rPr lang="en-US" sz="2400" dirty="0">
                <a:solidFill>
                  <a:srgbClr val="006BB6"/>
                </a:solidFill>
                <a:latin typeface="Calibri"/>
                <a:cs typeface="Calibri"/>
              </a:rPr>
              <a:t>, targeted recruitment: international and secondary</a:t>
            </a:r>
          </a:p>
          <a:p>
            <a:pPr marL="841375" lvl="1" indent="-342900">
              <a:buFont typeface="Arial" panose="020B0604020202020204" pitchFamily="34" charset="0"/>
              <a:buChar char="•"/>
              <a:defRPr sz="1800">
                <a:uFillTx/>
              </a:defRPr>
            </a:pPr>
            <a:r>
              <a:rPr lang="en-US" sz="2400" dirty="0">
                <a:solidFill>
                  <a:srgbClr val="006BB6"/>
                </a:solidFill>
                <a:latin typeface="Calibri"/>
                <a:cs typeface="Calibri"/>
              </a:rPr>
              <a:t>Electronic </a:t>
            </a:r>
            <a:r>
              <a:rPr lang="en-US" sz="2400" dirty="0" smtClean="0">
                <a:solidFill>
                  <a:srgbClr val="006BB6"/>
                </a:solidFill>
                <a:latin typeface="Calibri"/>
                <a:cs typeface="Calibri"/>
              </a:rPr>
              <a:t>processing/e-portal</a:t>
            </a:r>
          </a:p>
          <a:p>
            <a:pPr marL="841375" lvl="1" indent="-342900">
              <a:buFont typeface="Arial" panose="020B0604020202020204" pitchFamily="34" charset="0"/>
              <a:buChar char="•"/>
              <a:defRPr sz="1800">
                <a:uFillTx/>
              </a:defRPr>
            </a:pPr>
            <a:r>
              <a:rPr lang="en-US" sz="2400" dirty="0" smtClean="0">
                <a:solidFill>
                  <a:srgbClr val="006BB6"/>
                </a:solidFill>
                <a:cs typeface="Calibri"/>
              </a:rPr>
              <a:t>Continuing to support refugee efforts</a:t>
            </a:r>
          </a:p>
          <a:p>
            <a:pPr marL="498475" lvl="1" indent="0">
              <a:buNone/>
              <a:defRPr sz="1800">
                <a:uFillTx/>
              </a:defRPr>
            </a:pPr>
            <a:endParaRPr lang="en-US" sz="2400" dirty="0" smtClean="0">
              <a:solidFill>
                <a:srgbClr val="006BB6"/>
              </a:solidFill>
              <a:cs typeface="Calibri"/>
            </a:endParaRPr>
          </a:p>
          <a:p>
            <a:pPr marL="841375" lvl="1" indent="-342900">
              <a:buFont typeface="Arial" panose="020B0604020202020204" pitchFamily="34" charset="0"/>
              <a:buChar char="•"/>
              <a:defRPr sz="1800">
                <a:uFillTx/>
              </a:defRPr>
            </a:pPr>
            <a:endParaRPr lang="en-US" sz="2400" dirty="0">
              <a:solidFill>
                <a:srgbClr val="006BB6"/>
              </a:solidFill>
              <a:cs typeface="Calibri"/>
            </a:endParaRPr>
          </a:p>
          <a:p>
            <a:pPr marL="498475" lvl="1" indent="0">
              <a:buNone/>
              <a:defRPr sz="1800">
                <a:uFillTx/>
              </a:defRPr>
            </a:pPr>
            <a:endParaRPr lang="en-US" sz="2400" dirty="0">
              <a:solidFill>
                <a:srgbClr val="006BB6"/>
              </a:solidFill>
              <a:cs typeface="Calibri"/>
            </a:endParaRPr>
          </a:p>
          <a:p>
            <a:pPr marL="841375" lvl="1" indent="-342900">
              <a:buFont typeface="Arial" panose="020B0604020202020204" pitchFamily="34" charset="0"/>
              <a:buChar char="•"/>
              <a:defRPr sz="1800">
                <a:uFillTx/>
              </a:defRPr>
            </a:pPr>
            <a:endParaRPr lang="en-US" sz="2400" dirty="0">
              <a:solidFill>
                <a:srgbClr val="006BB6"/>
              </a:solidFill>
              <a:latin typeface="Calibri"/>
              <a:cs typeface="Calibri"/>
            </a:endParaRPr>
          </a:p>
          <a:p>
            <a:pPr marL="498475" lvl="1" indent="0">
              <a:buNone/>
              <a:defRPr sz="1800">
                <a:uFillTx/>
              </a:defRPr>
            </a:pPr>
            <a:endParaRPr lang="en-US" sz="2400" dirty="0"/>
          </a:p>
          <a:p>
            <a:endParaRPr lang="en-US" dirty="0">
              <a:solidFill>
                <a:schemeClr val="tx1"/>
              </a:solidFill>
              <a:latin typeface="+mn-lt"/>
              <a:cs typeface="+mn-cs"/>
            </a:endParaRPr>
          </a:p>
        </p:txBody>
      </p:sp>
    </p:spTree>
    <p:extLst>
      <p:ext uri="{BB962C8B-B14F-4D97-AF65-F5344CB8AC3E}">
        <p14:creationId xmlns:p14="http://schemas.microsoft.com/office/powerpoint/2010/main" val="982933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982"/>
            <a:ext cx="8314660" cy="820515"/>
          </a:xfrm>
        </p:spPr>
        <p:txBody>
          <a:bodyPr>
            <a:noAutofit/>
          </a:bodyPr>
          <a:lstStyle/>
          <a:p>
            <a:r>
              <a:rPr lang="en-US" sz="4400" dirty="0" smtClean="0"/>
              <a:t>Attraction &amp; Retention</a:t>
            </a:r>
            <a:endParaRPr lang="en-US" sz="4400" dirty="0"/>
          </a:p>
        </p:txBody>
      </p:sp>
      <p:sp>
        <p:nvSpPr>
          <p:cNvPr id="3" name="Text Placeholder 2"/>
          <p:cNvSpPr>
            <a:spLocks noGrp="1"/>
          </p:cNvSpPr>
          <p:nvPr>
            <p:ph type="body" sz="quarter" idx="10"/>
          </p:nvPr>
        </p:nvSpPr>
        <p:spPr/>
        <p:txBody>
          <a:bodyPr/>
          <a:lstStyle/>
          <a:p>
            <a:pPr marL="342900" indent="-342900">
              <a:buFont typeface="Arial" panose="020B0604020202020204" pitchFamily="34" charset="0"/>
              <a:buChar char="•"/>
            </a:pPr>
            <a:r>
              <a:rPr lang="en-US" dirty="0" smtClean="0"/>
              <a:t>International  &amp; Domestic Recruitment Fairs</a:t>
            </a:r>
            <a:endParaRPr lang="en-US" dirty="0"/>
          </a:p>
          <a:p>
            <a:pPr marL="342900" indent="-342900">
              <a:buFont typeface="Arial" panose="020B0604020202020204" pitchFamily="34" charset="0"/>
              <a:buChar char="•"/>
            </a:pPr>
            <a:r>
              <a:rPr lang="en-US" dirty="0" smtClean="0"/>
              <a:t>Partner with other Atlantic Provinces</a:t>
            </a:r>
            <a:endParaRPr lang="en-US" dirty="0"/>
          </a:p>
          <a:p>
            <a:pPr marL="342900" indent="-342900">
              <a:buFont typeface="Arial" panose="020B0604020202020204" pitchFamily="34" charset="0"/>
              <a:buChar char="•"/>
            </a:pPr>
            <a:r>
              <a:rPr lang="en-US" dirty="0" smtClean="0"/>
              <a:t>Help employers find talent to fill skills gaps</a:t>
            </a:r>
          </a:p>
          <a:p>
            <a:pPr lvl="1" indent="0">
              <a:buNone/>
            </a:pPr>
            <a:r>
              <a:rPr lang="en-US" sz="2400" dirty="0">
                <a:solidFill>
                  <a:srgbClr val="006BB6"/>
                </a:solidFill>
                <a:latin typeface="Calibri"/>
                <a:cs typeface="Calibri"/>
              </a:rPr>
              <a:t>Examples: April 2015 – Working In (London/Dublin</a:t>
            </a:r>
            <a:r>
              <a:rPr lang="en-US" sz="2400" dirty="0" smtClean="0">
                <a:solidFill>
                  <a:srgbClr val="006BB6"/>
                </a:solidFill>
                <a:latin typeface="Calibri"/>
                <a:cs typeface="Calibri"/>
              </a:rPr>
              <a:t>)</a:t>
            </a:r>
          </a:p>
          <a:p>
            <a:pPr marL="1485900" lvl="2" indent="-342900">
              <a:buFont typeface="Arial" panose="020B0604020202020204" pitchFamily="34" charset="0"/>
              <a:buChar char="•"/>
            </a:pPr>
            <a:r>
              <a:rPr lang="en-US" sz="2000" dirty="0" smtClean="0">
                <a:solidFill>
                  <a:srgbClr val="006BB6"/>
                </a:solidFill>
                <a:latin typeface="Calibri"/>
                <a:cs typeface="Calibri"/>
              </a:rPr>
              <a:t>IT – 25 job postings; 6 jobs offered</a:t>
            </a:r>
          </a:p>
          <a:p>
            <a:pPr marL="1485900" lvl="2" indent="-342900">
              <a:buFont typeface="Arial" panose="020B0604020202020204" pitchFamily="34" charset="0"/>
              <a:buChar char="•"/>
            </a:pPr>
            <a:r>
              <a:rPr lang="en-US" sz="2000" dirty="0" smtClean="0">
                <a:solidFill>
                  <a:srgbClr val="006BB6"/>
                </a:solidFill>
                <a:latin typeface="Calibri"/>
                <a:cs typeface="Calibri"/>
              </a:rPr>
              <a:t>Gaming – 14 job postings; 4 jobs offered</a:t>
            </a:r>
          </a:p>
          <a:p>
            <a:pPr marL="1485900" lvl="2" indent="-342900">
              <a:buFont typeface="Arial" panose="020B0604020202020204" pitchFamily="34" charset="0"/>
              <a:buChar char="•"/>
            </a:pPr>
            <a:r>
              <a:rPr lang="en-US" sz="2000" dirty="0" smtClean="0">
                <a:solidFill>
                  <a:srgbClr val="006BB6"/>
                </a:solidFill>
                <a:latin typeface="Calibri"/>
                <a:cs typeface="Calibri"/>
              </a:rPr>
              <a:t>Financial/Insurance – 4 job postings; 1 job offered</a:t>
            </a:r>
          </a:p>
          <a:p>
            <a:pPr marL="1485900" lvl="2" indent="-342900">
              <a:buFont typeface="Arial" panose="020B0604020202020204" pitchFamily="34" charset="0"/>
              <a:buChar char="•"/>
            </a:pPr>
            <a:r>
              <a:rPr lang="en-US" sz="2000" dirty="0" smtClean="0">
                <a:solidFill>
                  <a:srgbClr val="006BB6"/>
                </a:solidFill>
                <a:latin typeface="Calibri"/>
                <a:cs typeface="Calibri"/>
              </a:rPr>
              <a:t>Trades/Construction – 6 job postings; 6 jobs offered</a:t>
            </a:r>
          </a:p>
          <a:p>
            <a:pPr marL="1485900" lvl="2" indent="-342900">
              <a:buFont typeface="Arial" panose="020B0604020202020204" pitchFamily="34" charset="0"/>
              <a:buChar char="•"/>
            </a:pPr>
            <a:r>
              <a:rPr lang="en-US" sz="2000" dirty="0" err="1" smtClean="0">
                <a:solidFill>
                  <a:srgbClr val="006BB6"/>
                </a:solidFill>
                <a:latin typeface="Calibri"/>
                <a:cs typeface="Calibri"/>
              </a:rPr>
              <a:t>Defence</a:t>
            </a:r>
            <a:r>
              <a:rPr lang="en-US" sz="2000" dirty="0" smtClean="0">
                <a:solidFill>
                  <a:srgbClr val="006BB6"/>
                </a:solidFill>
                <a:latin typeface="Calibri"/>
                <a:cs typeface="Calibri"/>
              </a:rPr>
              <a:t>/Ocean Tech – 5 job postings; 3 jobs offered</a:t>
            </a:r>
          </a:p>
          <a:p>
            <a:pPr marL="1485900" lvl="2" indent="-342900">
              <a:buFont typeface="Arial" panose="020B0604020202020204" pitchFamily="34" charset="0"/>
              <a:buChar char="•"/>
            </a:pPr>
            <a:r>
              <a:rPr lang="en-US" sz="2000" dirty="0" smtClean="0">
                <a:solidFill>
                  <a:srgbClr val="006BB6"/>
                </a:solidFill>
                <a:latin typeface="Calibri"/>
                <a:cs typeface="Calibri"/>
              </a:rPr>
              <a:t>Hospitality – 9 job postings; 12 jobs offered</a:t>
            </a:r>
            <a:endParaRPr lang="en-US" sz="2000" dirty="0">
              <a:solidFill>
                <a:srgbClr val="006BB6"/>
              </a:solidFill>
              <a:latin typeface="Calibri"/>
              <a:cs typeface="Calibri"/>
            </a:endParaRPr>
          </a:p>
          <a:p>
            <a:r>
              <a:rPr lang="en-US" dirty="0" smtClean="0"/>
              <a:t>Total job postings – 63; total jobs offered 32</a:t>
            </a:r>
            <a:endParaRPr lang="en-US" dirty="0"/>
          </a:p>
          <a:p>
            <a:endParaRPr lang="en-US" dirty="0" smtClean="0"/>
          </a:p>
          <a:p>
            <a:r>
              <a:rPr lang="en-US" dirty="0" smtClean="0"/>
              <a:t> </a:t>
            </a:r>
            <a:endParaRPr lang="en-US" dirty="0"/>
          </a:p>
        </p:txBody>
      </p:sp>
    </p:spTree>
    <p:extLst>
      <p:ext uri="{BB962C8B-B14F-4D97-AF65-F5344CB8AC3E}">
        <p14:creationId xmlns:p14="http://schemas.microsoft.com/office/powerpoint/2010/main" val="4219326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37475"/>
            <a:ext cx="6049926" cy="631568"/>
          </a:xfrm>
        </p:spPr>
        <p:txBody>
          <a:bodyPr/>
          <a:lstStyle/>
          <a:p>
            <a:pPr indent="169863"/>
            <a:r>
              <a:rPr lang="en-US" sz="4000" dirty="0" smtClean="0"/>
              <a:t>NSOI Programs</a:t>
            </a:r>
            <a:endParaRPr lang="en-US" sz="4000" dirty="0"/>
          </a:p>
        </p:txBody>
      </p:sp>
    </p:spTree>
    <p:extLst>
      <p:ext uri="{BB962C8B-B14F-4D97-AF65-F5344CB8AC3E}">
        <p14:creationId xmlns:p14="http://schemas.microsoft.com/office/powerpoint/2010/main" val="3265731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Nova Scotia Nominee Program</a:t>
            </a:r>
            <a:endParaRPr lang="en-US" sz="4800" dirty="0"/>
          </a:p>
        </p:txBody>
      </p:sp>
      <p:sp>
        <p:nvSpPr>
          <p:cNvPr id="3" name="Text Placeholder 2"/>
          <p:cNvSpPr>
            <a:spLocks noGrp="1"/>
          </p:cNvSpPr>
          <p:nvPr>
            <p:ph type="body" sz="quarter" idx="10"/>
          </p:nvPr>
        </p:nvSpPr>
        <p:spPr>
          <a:xfrm>
            <a:off x="457200" y="1329070"/>
            <a:ext cx="8229600" cy="4976037"/>
          </a:xfrm>
        </p:spPr>
        <p:txBody>
          <a:bodyPr>
            <a:normAutofit/>
          </a:bodyPr>
          <a:lstStyle/>
          <a:p>
            <a:pPr marL="342900" indent="-342900">
              <a:buFont typeface="Arial" panose="020B0604020202020204" pitchFamily="34" charset="0"/>
              <a:buChar char="•"/>
            </a:pPr>
            <a:r>
              <a:rPr lang="en-US" dirty="0" smtClean="0"/>
              <a:t>Province </a:t>
            </a:r>
            <a:r>
              <a:rPr lang="en-US" dirty="0"/>
              <a:t>selects and nominates individuals who will contribute to labour market and </a:t>
            </a:r>
            <a:r>
              <a:rPr lang="en-US" dirty="0" smtClean="0"/>
              <a:t>economy</a:t>
            </a:r>
          </a:p>
          <a:p>
            <a:pPr marL="342900" indent="-342900">
              <a:buFont typeface="Arial" panose="020B0604020202020204" pitchFamily="34" charset="0"/>
              <a:buChar char="•"/>
            </a:pPr>
            <a:r>
              <a:rPr lang="en-US" dirty="0" smtClean="0"/>
              <a:t>No </a:t>
            </a:r>
            <a:r>
              <a:rPr lang="en-US" dirty="0"/>
              <a:t>fees to </a:t>
            </a:r>
            <a:r>
              <a:rPr lang="en-US" dirty="0" smtClean="0"/>
              <a:t>apply</a:t>
            </a:r>
          </a:p>
          <a:p>
            <a:pPr marL="342900" indent="-342900">
              <a:buFont typeface="Arial" panose="020B0604020202020204" pitchFamily="34" charset="0"/>
              <a:buChar char="•"/>
            </a:pPr>
            <a:r>
              <a:rPr lang="en-US" dirty="0" smtClean="0"/>
              <a:t> Five streams currently: </a:t>
            </a:r>
          </a:p>
          <a:p>
            <a:pPr marL="1085850" lvl="1" indent="-342900">
              <a:buFont typeface="Arial" panose="020B0604020202020204" pitchFamily="34" charset="0"/>
              <a:buChar char="•"/>
            </a:pPr>
            <a:r>
              <a:rPr lang="en-US" sz="2000" dirty="0" smtClean="0"/>
              <a:t>Skilled Worker</a:t>
            </a:r>
          </a:p>
          <a:p>
            <a:pPr marL="1085850" lvl="1" indent="-342900">
              <a:buFont typeface="Arial" panose="020B0604020202020204" pitchFamily="34" charset="0"/>
              <a:buChar char="•"/>
            </a:pPr>
            <a:r>
              <a:rPr lang="en-US" sz="2000" dirty="0" smtClean="0"/>
              <a:t>Nova Scotia Demand: Express Entry (currently on pause)</a:t>
            </a:r>
          </a:p>
          <a:p>
            <a:pPr marL="1085850" lvl="1" indent="-342900">
              <a:buFont typeface="Arial" panose="020B0604020202020204" pitchFamily="34" charset="0"/>
              <a:buChar char="•"/>
            </a:pPr>
            <a:r>
              <a:rPr lang="en-US" sz="2000" dirty="0" smtClean="0"/>
              <a:t>Nova Scotia Experience: Express Entry</a:t>
            </a:r>
          </a:p>
          <a:p>
            <a:pPr marL="342900" indent="-342900">
              <a:buFont typeface="Arial" panose="020B0604020202020204" pitchFamily="34" charset="0"/>
              <a:buChar char="•"/>
            </a:pPr>
            <a:r>
              <a:rPr lang="en-US" dirty="0" smtClean="0"/>
              <a:t>Two business </a:t>
            </a:r>
            <a:r>
              <a:rPr lang="en-US" dirty="0"/>
              <a:t>streams </a:t>
            </a:r>
            <a:r>
              <a:rPr lang="en-US" dirty="0" smtClean="0"/>
              <a:t>opened on January </a:t>
            </a:r>
            <a:r>
              <a:rPr lang="en-US" dirty="0"/>
              <a:t>1, 2016</a:t>
            </a:r>
          </a:p>
          <a:p>
            <a:pPr marL="1028700" lvl="1">
              <a:buFont typeface="Arial" panose="020B0604020202020204" pitchFamily="34" charset="0"/>
              <a:buChar char="•"/>
            </a:pPr>
            <a:r>
              <a:rPr lang="en-US" sz="2000" dirty="0" smtClean="0"/>
              <a:t>Entrepreneur </a:t>
            </a:r>
          </a:p>
          <a:p>
            <a:pPr marL="1028700" lvl="1">
              <a:buFont typeface="Arial" panose="020B0604020202020204" pitchFamily="34" charset="0"/>
              <a:buChar char="•"/>
            </a:pPr>
            <a:r>
              <a:rPr lang="en-US" sz="2000" dirty="0" smtClean="0"/>
              <a:t>International Graduate Entrepreneur</a:t>
            </a:r>
            <a:endParaRPr lang="en-US" sz="2000" dirty="0"/>
          </a:p>
          <a:p>
            <a:endParaRPr lang="en-US" dirty="0"/>
          </a:p>
        </p:txBody>
      </p:sp>
    </p:spTree>
    <p:extLst>
      <p:ext uri="{BB962C8B-B14F-4D97-AF65-F5344CB8AC3E}">
        <p14:creationId xmlns:p14="http://schemas.microsoft.com/office/powerpoint/2010/main" val="209109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4B8E"/>
      </a:dk1>
      <a:lt1>
        <a:srgbClr val="FFFFFF"/>
      </a:lt1>
      <a:dk2>
        <a:srgbClr val="272727"/>
      </a:dk2>
      <a:lt2>
        <a:srgbClr val="FFFFFE"/>
      </a:lt2>
      <a:accent1>
        <a:srgbClr val="0092D2"/>
      </a:accent1>
      <a:accent2>
        <a:srgbClr val="40B3DC"/>
      </a:accent2>
      <a:accent3>
        <a:srgbClr val="8DCEE6"/>
      </a:accent3>
      <a:accent4>
        <a:srgbClr val="42A5AC"/>
      </a:accent4>
      <a:accent5>
        <a:srgbClr val="79BEC9"/>
      </a:accent5>
      <a:accent6>
        <a:srgbClr val="75A8B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indent="0">
          <a:defRPr sz="2400" b="0" i="0" dirty="0" smtClean="0">
            <a:solidFill>
              <a:srgbClr val="006BB6"/>
            </a:solidFill>
            <a:latin typeface="Calibri Light"/>
            <a:cs typeface="Calibri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9782</TotalTime>
  <Words>1214</Words>
  <Application>Microsoft Office PowerPoint</Application>
  <PresentationFormat>On-screen Show (4:3)</PresentationFormat>
  <Paragraphs>200</Paragraphs>
  <Slides>15</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Helvetica</vt:lpstr>
      <vt:lpstr>Lucida Grande</vt:lpstr>
      <vt:lpstr>Roboto   </vt:lpstr>
      <vt:lpstr>Times New Roman</vt:lpstr>
      <vt:lpstr>Times New Roman Bold</vt:lpstr>
      <vt:lpstr>Office Theme</vt:lpstr>
      <vt:lpstr>Immigration in Nova Scotia </vt:lpstr>
      <vt:lpstr>Pathways to Immigration</vt:lpstr>
      <vt:lpstr>Provincial Context</vt:lpstr>
      <vt:lpstr>Office of Immigration Approach</vt:lpstr>
      <vt:lpstr>Delivering Key Results</vt:lpstr>
      <vt:lpstr>Looking Forward</vt:lpstr>
      <vt:lpstr>Attraction &amp; Retention</vt:lpstr>
      <vt:lpstr>PowerPoint Presentation</vt:lpstr>
      <vt:lpstr>Nova Scotia Nominee Program</vt:lpstr>
      <vt:lpstr>Skilled Worker Stream</vt:lpstr>
      <vt:lpstr>Nova Scotia Demand: Express Entry</vt:lpstr>
      <vt:lpstr>Nova Scotia Experience: Express Entry</vt:lpstr>
      <vt:lpstr>Business Streams</vt:lpstr>
      <vt:lpstr>Business Stream Minimum Requirements</vt:lpstr>
      <vt:lpstr>Contact Info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Murphy, Debbie L</cp:lastModifiedBy>
  <cp:revision>197</cp:revision>
  <cp:lastPrinted>2015-09-24T11:12:57Z</cp:lastPrinted>
  <dcterms:created xsi:type="dcterms:W3CDTF">2014-09-09T17:43:36Z</dcterms:created>
  <dcterms:modified xsi:type="dcterms:W3CDTF">2016-05-27T13:38:00Z</dcterms:modified>
</cp:coreProperties>
</file>